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48" r:id="rId5"/>
    <p:sldMasterId id="2147483691" r:id="rId6"/>
  </p:sldMasterIdLst>
  <p:notesMasterIdLst>
    <p:notesMasterId r:id="rId24"/>
  </p:notesMasterIdLst>
  <p:handoutMasterIdLst>
    <p:handoutMasterId r:id="rId25"/>
  </p:handoutMasterIdLst>
  <p:sldIdLst>
    <p:sldId id="305" r:id="rId7"/>
    <p:sldId id="334" r:id="rId8"/>
    <p:sldId id="293" r:id="rId9"/>
    <p:sldId id="314" r:id="rId10"/>
    <p:sldId id="2145705884" r:id="rId11"/>
    <p:sldId id="2145705885" r:id="rId12"/>
    <p:sldId id="2145705873" r:id="rId13"/>
    <p:sldId id="2145705886" r:id="rId14"/>
    <p:sldId id="279" r:id="rId15"/>
    <p:sldId id="2145705812" r:id="rId16"/>
    <p:sldId id="2145705887" r:id="rId17"/>
    <p:sldId id="2145705888" r:id="rId18"/>
    <p:sldId id="2145705890" r:id="rId19"/>
    <p:sldId id="2145705891" r:id="rId20"/>
    <p:sldId id="2145705889" r:id="rId21"/>
    <p:sldId id="2145705882" r:id="rId22"/>
    <p:sldId id="21457058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22780C-EE54-049F-EB0E-C247C0609E60}" name="Peter DiBattiste" initials="PD" userId="S::peter.dibattiste@prolocor.com::0ac9675b-353f-4371-842d-0ff146cb8e41" providerId="AD"/>
  <p188:author id="{7759C731-7C4E-B06D-255E-208E329C7A76}" name="Barb Carlin" initials="BC" userId="S::bcarlin@danforthadvisors.com::b8b36449-cb20-4b39-9223-0d3b5126ee28" providerId="AD"/>
  <p188:author id="{422E424C-5FE2-A23A-1EAA-F1F8E2F39413}" name="Peter DiBattiste" initials="PD" userId="134c6dadaae38ab0" providerId="Windows Live"/>
  <p188:author id="{21D04B51-7894-7E59-F298-3559F76ACB89}" name="Peter DiBattiste" initials="PD" userId="Peter DiBattiste" providerId="None"/>
  <p188:author id="{31D81156-3138-DBEE-ECC0-8076C00ADC5D}" name="Schneider, David J." initials="SDJ" userId="Schneider, David J.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DiBattiste" initials="PD" lastIdx="10" clrIdx="0">
    <p:extLst>
      <p:ext uri="{19B8F6BF-5375-455C-9EA6-DF929625EA0E}">
        <p15:presenceInfo xmlns:p15="http://schemas.microsoft.com/office/powerpoint/2012/main" userId="134c6dadaae38ab0" providerId="Windows Live"/>
      </p:ext>
    </p:extLst>
  </p:cmAuthor>
  <p:cmAuthor id="2" name="Schneider, David J." initials="SDJ" lastIdx="8" clrIdx="1">
    <p:extLst>
      <p:ext uri="{19B8F6BF-5375-455C-9EA6-DF929625EA0E}">
        <p15:presenceInfo xmlns:p15="http://schemas.microsoft.com/office/powerpoint/2012/main" userId="S-1-5-21-1390067357-1383384898-725345543-99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6E"/>
    <a:srgbClr val="E7E6E6"/>
    <a:srgbClr val="D9D9D9"/>
    <a:srgbClr val="19417C"/>
    <a:srgbClr val="22336A"/>
    <a:srgbClr val="ED8F93"/>
    <a:srgbClr val="22346A"/>
    <a:srgbClr val="E8EAF1"/>
    <a:srgbClr val="DFDFDF"/>
    <a:srgbClr val="22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0"/>
    <p:restoredTop sz="93841"/>
  </p:normalViewPr>
  <p:slideViewPr>
    <p:cSldViewPr snapToGrid="0">
      <p:cViewPr>
        <p:scale>
          <a:sx n="91" d="100"/>
          <a:sy n="91" d="100"/>
        </p:scale>
        <p:origin x="1524" y="234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2C6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0-42BF-BC40-2086BFBA3A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0-42BF-BC40-2086BFBA3A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00-42BF-BC40-2086BFBA3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7640928"/>
        <c:axId val="1047643008"/>
      </c:barChart>
      <c:catAx>
        <c:axId val="10476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643008"/>
        <c:crosses val="autoZero"/>
        <c:auto val="1"/>
        <c:lblAlgn val="ctr"/>
        <c:lblOffset val="100"/>
        <c:noMultiLvlLbl val="0"/>
      </c:catAx>
      <c:valAx>
        <c:axId val="104764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6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002C6E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C6E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2C6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59-D044-BD76-3B51D2083A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59-D044-BD76-3B51D2083A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59-D044-BD76-3B51D2083A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59-D044-BD76-3B51D2083A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59-D044-BD76-3B51D2083A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59-D044-BD76-3B51D2083AF2}"/>
              </c:ext>
            </c:extLst>
          </c:dPt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1-4256-A465-252657DDB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395619-B2CF-9B5A-CEB9-D9CA32696D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4F8A7-28B6-5582-ADFB-7F2A712D5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12/12/2022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FF964-4FCC-1B21-6DF9-3E8AD84BEB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9E4D-2370-7FAD-3601-3A0C0FA928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E802B-DF85-48C8-9A9A-27A7651455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2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12/12/2022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E803-D15B-4C79-90A6-CDAD686C6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509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2E803-D15B-4C79-90A6-CDAD686C67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55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2E803-D15B-4C79-90A6-CDAD686C67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0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2E803-D15B-4C79-90A6-CDAD686C67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19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2E803-D15B-4C79-90A6-CDAD686C67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33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2E803-D15B-4C79-90A6-CDAD686C67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14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2E803-D15B-4C79-90A6-CDAD686C67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47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30" Type="http://schemas.openxmlformats.org/officeDocument/2006/relationships/image" Target="../media/image4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30" Type="http://schemas.openxmlformats.org/officeDocument/2006/relationships/image" Target="../media/image4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B">
    <p:bg>
      <p:bgPr>
        <a:solidFill>
          <a:srgbClr val="002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EE08-3EB9-4C4F-A77F-CF32AB7FC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611995"/>
            <a:ext cx="6148388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D2DAEEA-CDA9-4F5E-AF15-62B3A2CDF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971252" y="606853"/>
            <a:ext cx="5126545" cy="457200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4D5685C-3766-438D-9E15-76A9F5BFAA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5132173"/>
            <a:ext cx="6148388" cy="9574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08450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Focus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574163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574163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0" name="Slide Number Placeholder 11">
            <a:extLst>
              <a:ext uri="{FF2B5EF4-FFF2-40B4-BE49-F238E27FC236}">
                <a16:creationId xmlns:a16="http://schemas.microsoft.com/office/drawing/2014/main" id="{AB0B94D2-0DB1-4321-8F07-E3840FD9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A58D1D-902A-4400-A3EE-12E486BBA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918" y="1766753"/>
            <a:ext cx="11574163" cy="3974809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6764191-3147-45B0-8E11-DF9FE8FB865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3102" y="1985940"/>
            <a:ext cx="11137557" cy="3529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9B2E313-4F27-492A-A36A-D317DF8676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6922" y="1921786"/>
            <a:ext cx="39861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0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cision Focus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574163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574163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0" name="Slide Number Placeholder 11">
            <a:extLst>
              <a:ext uri="{FF2B5EF4-FFF2-40B4-BE49-F238E27FC236}">
                <a16:creationId xmlns:a16="http://schemas.microsoft.com/office/drawing/2014/main" id="{AB0B94D2-0DB1-4321-8F07-E3840FD9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A58D1D-902A-4400-A3EE-12E486BBA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918" y="1766753"/>
            <a:ext cx="11574163" cy="3974809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6764191-3147-45B0-8E11-DF9FE8FB865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3102" y="1985940"/>
            <a:ext cx="11137557" cy="3529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12990B-A5F3-47EA-A34B-9E5820E369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2052" y="1921786"/>
            <a:ext cx="38559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0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574163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574163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 (e.g., Key Management)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320C08-9AAF-428A-B5B8-23D20CABAB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8918" y="3761060"/>
            <a:ext cx="2519620" cy="650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C7D7F8-3527-4085-94D4-7060E2706F0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327099" y="3761059"/>
            <a:ext cx="2519620" cy="650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69D276-39EF-4465-B168-643B5A17DF3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345280" y="3761060"/>
            <a:ext cx="2519620" cy="650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E4C4FE-5B16-49A0-BF35-D397D24005A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363462" y="3761059"/>
            <a:ext cx="2519620" cy="650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1CE597-6051-4973-9CB4-4ADA6EF1C09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08917" y="4518389"/>
            <a:ext cx="2519620" cy="1264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EC2CEA0-5B1F-4842-90BA-70726B60E8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7098" y="4518388"/>
            <a:ext cx="2519620" cy="1264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E963A7B-FD7F-4582-A7D9-41C93A3717E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45279" y="4518389"/>
            <a:ext cx="2519620" cy="1264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592A4C9-E229-4C94-8CE2-9F77A09B10F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363461" y="4518388"/>
            <a:ext cx="2519620" cy="1264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4E62FC-4608-41B0-B927-E496520AE6EB}"/>
              </a:ext>
            </a:extLst>
          </p:cNvPr>
          <p:cNvGrpSpPr/>
          <p:nvPr userDrawn="1"/>
        </p:nvGrpSpPr>
        <p:grpSpPr>
          <a:xfrm>
            <a:off x="654327" y="1774132"/>
            <a:ext cx="1828800" cy="1828800"/>
            <a:chOff x="654327" y="1774132"/>
            <a:chExt cx="1828800" cy="18288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98B7CF6-FCF9-4F29-9121-427C0E3CD6DE}"/>
                </a:ext>
              </a:extLst>
            </p:cNvPr>
            <p:cNvSpPr/>
            <p:nvPr userDrawn="1"/>
          </p:nvSpPr>
          <p:spPr>
            <a:xfrm>
              <a:off x="654327" y="1774132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DC6861-DC14-41FA-AB1A-3DDF09DAC972}"/>
                </a:ext>
              </a:extLst>
            </p:cNvPr>
            <p:cNvSpPr/>
            <p:nvPr userDrawn="1"/>
          </p:nvSpPr>
          <p:spPr>
            <a:xfrm>
              <a:off x="700047" y="1819852"/>
              <a:ext cx="1737360" cy="1737360"/>
            </a:xfrm>
            <a:prstGeom prst="ellipse">
              <a:avLst/>
            </a:prstGeom>
            <a:noFill/>
            <a:ln w="19050">
              <a:solidFill>
                <a:srgbClr val="DB1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412016-25BF-4D78-9232-E685F51601CF}"/>
              </a:ext>
            </a:extLst>
          </p:cNvPr>
          <p:cNvGrpSpPr/>
          <p:nvPr userDrawn="1"/>
        </p:nvGrpSpPr>
        <p:grpSpPr>
          <a:xfrm>
            <a:off x="3672508" y="1774132"/>
            <a:ext cx="1828800" cy="1828800"/>
            <a:chOff x="654327" y="1774132"/>
            <a:chExt cx="1828800" cy="1828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C47502-3F97-4D30-AF70-D41C67310335}"/>
                </a:ext>
              </a:extLst>
            </p:cNvPr>
            <p:cNvSpPr/>
            <p:nvPr userDrawn="1"/>
          </p:nvSpPr>
          <p:spPr>
            <a:xfrm>
              <a:off x="654327" y="1774132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770552-5DA0-4700-A844-782C3E6F0167}"/>
                </a:ext>
              </a:extLst>
            </p:cNvPr>
            <p:cNvSpPr/>
            <p:nvPr userDrawn="1"/>
          </p:nvSpPr>
          <p:spPr>
            <a:xfrm>
              <a:off x="700047" y="1819852"/>
              <a:ext cx="1737360" cy="1737360"/>
            </a:xfrm>
            <a:prstGeom prst="ellipse">
              <a:avLst/>
            </a:prstGeom>
            <a:noFill/>
            <a:ln w="19050">
              <a:solidFill>
                <a:srgbClr val="DB1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ECCFA6-CCB3-451C-B996-F8902D4C277E}"/>
              </a:ext>
            </a:extLst>
          </p:cNvPr>
          <p:cNvGrpSpPr/>
          <p:nvPr userDrawn="1"/>
        </p:nvGrpSpPr>
        <p:grpSpPr>
          <a:xfrm>
            <a:off x="6690692" y="1774132"/>
            <a:ext cx="1828800" cy="1828800"/>
            <a:chOff x="654327" y="1774132"/>
            <a:chExt cx="1828800" cy="1828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941310-383C-4455-9C46-B53B79B0246A}"/>
                </a:ext>
              </a:extLst>
            </p:cNvPr>
            <p:cNvSpPr/>
            <p:nvPr userDrawn="1"/>
          </p:nvSpPr>
          <p:spPr>
            <a:xfrm>
              <a:off x="654327" y="1774132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47C25F-0BE8-437E-9CFB-6FD536514BAA}"/>
                </a:ext>
              </a:extLst>
            </p:cNvPr>
            <p:cNvSpPr/>
            <p:nvPr userDrawn="1"/>
          </p:nvSpPr>
          <p:spPr>
            <a:xfrm>
              <a:off x="700047" y="1819852"/>
              <a:ext cx="1737360" cy="1737360"/>
            </a:xfrm>
            <a:prstGeom prst="ellipse">
              <a:avLst/>
            </a:prstGeom>
            <a:noFill/>
            <a:ln w="19050">
              <a:solidFill>
                <a:srgbClr val="DB1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146AF-1009-4BCB-B18C-01AC3629EDA6}"/>
              </a:ext>
            </a:extLst>
          </p:cNvPr>
          <p:cNvGrpSpPr/>
          <p:nvPr userDrawn="1"/>
        </p:nvGrpSpPr>
        <p:grpSpPr>
          <a:xfrm>
            <a:off x="9708873" y="1774132"/>
            <a:ext cx="1828800" cy="1828800"/>
            <a:chOff x="654327" y="1774132"/>
            <a:chExt cx="1828800" cy="182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73A48B-C519-4416-AE16-7891FE431E3E}"/>
                </a:ext>
              </a:extLst>
            </p:cNvPr>
            <p:cNvSpPr/>
            <p:nvPr userDrawn="1"/>
          </p:nvSpPr>
          <p:spPr>
            <a:xfrm>
              <a:off x="654327" y="1774132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1BDE90-7148-469A-A4A1-E380DA198B69}"/>
                </a:ext>
              </a:extLst>
            </p:cNvPr>
            <p:cNvSpPr/>
            <p:nvPr userDrawn="1"/>
          </p:nvSpPr>
          <p:spPr>
            <a:xfrm>
              <a:off x="700047" y="1819852"/>
              <a:ext cx="1737360" cy="1737360"/>
            </a:xfrm>
            <a:prstGeom prst="ellipse">
              <a:avLst/>
            </a:prstGeom>
            <a:noFill/>
            <a:ln w="19050">
              <a:solidFill>
                <a:srgbClr val="DB1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Slide Number Placeholder 11">
            <a:extLst>
              <a:ext uri="{FF2B5EF4-FFF2-40B4-BE49-F238E27FC236}">
                <a16:creationId xmlns:a16="http://schemas.microsoft.com/office/drawing/2014/main" id="{AB0B94D2-0DB1-4321-8F07-E3840FD9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4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574163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Use this slide to copy/paste icon images only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574163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Icons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54EAD0-E4CB-4814-9213-ACBD6C87E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442" y="1963612"/>
            <a:ext cx="685800" cy="4594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4E6C359-0EE7-4184-8A22-2140C9A862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8566" y="1846303"/>
            <a:ext cx="685800" cy="685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D07D9D2-E356-4C50-915D-513A4D08AF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9690" y="1883413"/>
            <a:ext cx="457200" cy="61157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325D2BE-728D-45A2-8A55-F2E8EBB916A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0309" y="3189787"/>
            <a:ext cx="457200" cy="43004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A6F5C0C-EACC-4769-9E5C-556F17B07B2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6416" y="3193963"/>
            <a:ext cx="457200" cy="42168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3C182BD-11C5-48BE-95C8-866DB1DC7C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52214" y="1883413"/>
            <a:ext cx="457200" cy="61157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0396BAB-77C4-47D2-ADE8-CCC724D3566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22523" y="3213937"/>
            <a:ext cx="457200" cy="38174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CC5EFC6-634E-4823-81E0-24E12763C85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14738" y="1915413"/>
            <a:ext cx="457200" cy="54757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095259E-8F09-4E58-B0F7-016054B36BC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77262" y="196583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EC57DC8-7B1E-4196-A932-A49B1E0D490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39786" y="1915413"/>
            <a:ext cx="457200" cy="4572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244AB37E-3AB5-449B-A6E3-61E4E782DBA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268630" y="3176207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5331B44-427F-4AD4-A529-F7A9B64F505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002310" y="1912013"/>
            <a:ext cx="457200" cy="4572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3512D682-AEAF-4AAC-919B-66C551F3ED3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164834" y="1960601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79A4602-9F1A-42E4-84ED-7C8E81FCE67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327358" y="1846303"/>
            <a:ext cx="457200" cy="68248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BD2E0D3A-DCB2-43D1-A7CA-5F50ECF22BE8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514738" y="3176207"/>
            <a:ext cx="457200" cy="457200"/>
          </a:xfrm>
          <a:prstGeom prst="rect">
            <a:avLst/>
          </a:prstGeom>
        </p:spPr>
      </p:pic>
      <p:sp>
        <p:nvSpPr>
          <p:cNvPr id="44" name="Slide Number Placeholder 11">
            <a:extLst>
              <a:ext uri="{FF2B5EF4-FFF2-40B4-BE49-F238E27FC236}">
                <a16:creationId xmlns:a16="http://schemas.microsoft.com/office/drawing/2014/main" id="{ED7B2075-3081-45E6-BE89-B9F5176B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18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F5F8-5C79-4AA2-AC82-348ADF82CE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F412-CE81-4395-8F26-3A834065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F5F8-5C79-4AA2-AC82-348ADF82CE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F412-CE81-4395-8F26-3A834065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0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4D2DAEEA-CDA9-4F5E-AF15-62B3A2CDF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971252" y="606853"/>
            <a:ext cx="5126545" cy="457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4C29427-FB7D-40A4-BC9E-77D9B3DA81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123652" y="759253"/>
            <a:ext cx="5126545" cy="4572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70F0FB1-5D50-445C-968B-7A9B7CA6B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611995"/>
            <a:ext cx="6148388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2E86413-FF48-4A33-8B2F-DEB21D15CF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5132173"/>
            <a:ext cx="6148388" cy="9574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906857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4D2DAEEA-CDA9-4F5E-AF15-62B3A2CDF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971252" y="606853"/>
            <a:ext cx="5126545" cy="457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4C29427-FB7D-40A4-BC9E-77D9B3DA81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123652" y="759253"/>
            <a:ext cx="5126545" cy="4572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70F0FB1-5D50-445C-968B-7A9B7CA6B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611995"/>
            <a:ext cx="6148388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84797-9ED7-4A3C-B606-B59C89E267EF}"/>
              </a:ext>
            </a:extLst>
          </p:cNvPr>
          <p:cNvSpPr txBox="1"/>
          <p:nvPr userDrawn="1"/>
        </p:nvSpPr>
        <p:spPr>
          <a:xfrm>
            <a:off x="371474" y="5423860"/>
            <a:ext cx="424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A2789A-9AA9-45C9-AEF4-023029978A99}" type="datetime4">
              <a:rPr lang="en-US" sz="3200" smtClean="0">
                <a:solidFill>
                  <a:schemeClr val="accent1"/>
                </a:solidFill>
              </a:rPr>
              <a:t>October 23, 2024</a:t>
            </a:fld>
            <a:endParaRPr lang="en-US" sz="3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6904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314587"/>
            <a:ext cx="9497811" cy="5884878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text</a:t>
            </a:r>
            <a:br>
              <a:rPr lang="en-US"/>
            </a:br>
            <a:br>
              <a:rPr lang="en-US"/>
            </a:br>
            <a:r>
              <a:rPr lang="en-US"/>
              <a:t>Use this slide sparingly in situations with a small amount of important text, i.e., a quote, a key takeaway, a mission statement. 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C9BF62C7-F459-4915-ABA6-6EACF621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F08391A-70D4-4AEE-A978-E74DEBB11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88" t="38739"/>
          <a:stretch/>
        </p:blipFill>
        <p:spPr>
          <a:xfrm rot="5400000">
            <a:off x="10388798" y="122686"/>
            <a:ext cx="1925886" cy="16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24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602995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1C64-3C89-439A-BCDD-D1C5FBE80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19" y="1346886"/>
            <a:ext cx="11602995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2C6E"/>
                </a:solidFill>
              </a:defRPr>
            </a:lvl1pPr>
            <a:lvl2pPr>
              <a:defRPr sz="1600">
                <a:solidFill>
                  <a:srgbClr val="002C6E"/>
                </a:solidFill>
              </a:defRPr>
            </a:lvl2pPr>
            <a:lvl3pPr>
              <a:defRPr sz="1400">
                <a:solidFill>
                  <a:srgbClr val="002C6E"/>
                </a:solidFill>
              </a:defRPr>
            </a:lvl3pPr>
            <a:lvl4pPr>
              <a:defRPr sz="1200">
                <a:solidFill>
                  <a:srgbClr val="002C6E"/>
                </a:solidFill>
              </a:defRPr>
            </a:lvl4pPr>
            <a:lvl5pPr>
              <a:defRPr sz="1200">
                <a:solidFill>
                  <a:srgbClr val="002C6E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25040-0F71-47E5-AD5B-037ABD00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7760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">
    <p:bg>
      <p:bgPr>
        <a:solidFill>
          <a:srgbClr val="002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D8CAD9F-CD1A-4049-95C8-9251ADB0A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88" t="38739"/>
          <a:stretch/>
        </p:blipFill>
        <p:spPr>
          <a:xfrm rot="5400000">
            <a:off x="10388798" y="122686"/>
            <a:ext cx="1925886" cy="1680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314587"/>
            <a:ext cx="9497811" cy="5884878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  <a:br>
              <a:rPr lang="en-US"/>
            </a:br>
            <a:br>
              <a:rPr lang="en-US"/>
            </a:br>
            <a:r>
              <a:rPr lang="en-US"/>
              <a:t>Use this slide sparingly in situations with a small amount of important text, i.e., a quote, a key takeaway, a mission statement.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25040-0F71-47E5-AD5B-037ABD00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rgbClr val="002C6E"/>
          </a:solidFill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49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602995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1C64-3C89-439A-BCDD-D1C5FBE80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19" y="1771134"/>
            <a:ext cx="11602995" cy="3995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2C6E"/>
                </a:solidFill>
              </a:defRPr>
            </a:lvl1pPr>
            <a:lvl2pPr>
              <a:defRPr sz="1600">
                <a:solidFill>
                  <a:srgbClr val="002C6E"/>
                </a:solidFill>
              </a:defRPr>
            </a:lvl2pPr>
            <a:lvl3pPr>
              <a:defRPr sz="1400">
                <a:solidFill>
                  <a:srgbClr val="002C6E"/>
                </a:solidFill>
              </a:defRPr>
            </a:lvl3pPr>
            <a:lvl4pPr>
              <a:defRPr sz="1200">
                <a:solidFill>
                  <a:srgbClr val="002C6E"/>
                </a:solidFill>
              </a:defRPr>
            </a:lvl4pPr>
            <a:lvl5pPr>
              <a:defRPr sz="1200">
                <a:solidFill>
                  <a:srgbClr val="002C6E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602995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344C810F-4D31-488C-AE9A-D3F115BF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59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602995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1C64-3C89-439A-BCDD-D1C5FBE80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19" y="1346886"/>
            <a:ext cx="11602995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2C6E"/>
                </a:solidFill>
              </a:defRPr>
            </a:lvl1pPr>
            <a:lvl2pPr>
              <a:defRPr sz="1600">
                <a:solidFill>
                  <a:srgbClr val="002C6E"/>
                </a:solidFill>
              </a:defRPr>
            </a:lvl2pPr>
            <a:lvl3pPr>
              <a:defRPr sz="1400">
                <a:solidFill>
                  <a:srgbClr val="002C6E"/>
                </a:solidFill>
              </a:defRPr>
            </a:lvl3pPr>
            <a:lvl4pPr>
              <a:defRPr sz="1200">
                <a:solidFill>
                  <a:srgbClr val="002C6E"/>
                </a:solidFill>
              </a:defRPr>
            </a:lvl4pPr>
            <a:lvl5pPr>
              <a:defRPr sz="1200">
                <a:solidFill>
                  <a:srgbClr val="002C6E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3063F5B-3C9C-4B6B-AFCA-B5F65816A2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603393" y="182263"/>
            <a:ext cx="7177163" cy="6400800"/>
          </a:xfrm>
          <a:prstGeom prst="rect">
            <a:avLst/>
          </a:prstGeom>
        </p:spPr>
      </p:pic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41A5E59-8FB7-4FA2-97FC-7FB860BD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4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D8368A1-7E44-4F33-91F5-37FB278AC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603393" y="182263"/>
            <a:ext cx="7177163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602995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1C64-3C89-439A-BCDD-D1C5FBE80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19" y="1771134"/>
            <a:ext cx="11602995" cy="3995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2C6E"/>
                </a:solidFill>
              </a:defRPr>
            </a:lvl1pPr>
            <a:lvl2pPr>
              <a:defRPr sz="1600">
                <a:solidFill>
                  <a:srgbClr val="002C6E"/>
                </a:solidFill>
              </a:defRPr>
            </a:lvl2pPr>
            <a:lvl3pPr>
              <a:defRPr sz="1400">
                <a:solidFill>
                  <a:srgbClr val="002C6E"/>
                </a:solidFill>
              </a:defRPr>
            </a:lvl3pPr>
            <a:lvl4pPr>
              <a:defRPr sz="1200">
                <a:solidFill>
                  <a:srgbClr val="002C6E"/>
                </a:solidFill>
              </a:defRPr>
            </a:lvl4pPr>
            <a:lvl5pPr>
              <a:defRPr sz="1200">
                <a:solidFill>
                  <a:srgbClr val="002C6E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602995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D9C01D5F-36B2-44FA-ACEF-3DDE7E7A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5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Focus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574163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574163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0" name="Slide Number Placeholder 11">
            <a:extLst>
              <a:ext uri="{FF2B5EF4-FFF2-40B4-BE49-F238E27FC236}">
                <a16:creationId xmlns:a16="http://schemas.microsoft.com/office/drawing/2014/main" id="{AB0B94D2-0DB1-4321-8F07-E3840FD9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A58D1D-902A-4400-A3EE-12E486BBA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918" y="1766753"/>
            <a:ext cx="11574163" cy="3974809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6764191-3147-45B0-8E11-DF9FE8FB865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3102" y="1985940"/>
            <a:ext cx="11137557" cy="3529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9B2E313-4F27-492A-A36A-D317DF8676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6922" y="1921786"/>
            <a:ext cx="39861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55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cision Focus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574163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574163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0" name="Slide Number Placeholder 11">
            <a:extLst>
              <a:ext uri="{FF2B5EF4-FFF2-40B4-BE49-F238E27FC236}">
                <a16:creationId xmlns:a16="http://schemas.microsoft.com/office/drawing/2014/main" id="{AB0B94D2-0DB1-4321-8F07-E3840FD9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A58D1D-902A-4400-A3EE-12E486BBA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918" y="1766753"/>
            <a:ext cx="11574163" cy="3974809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6764191-3147-45B0-8E11-DF9FE8FB865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3102" y="1985940"/>
            <a:ext cx="11137557" cy="3529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12990B-A5F3-47EA-A34B-9E5820E369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2052" y="1921786"/>
            <a:ext cx="38559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07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574163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574163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 (e.g., Key Management)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320C08-9AAF-428A-B5B8-23D20CABAB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8918" y="3761060"/>
            <a:ext cx="2519620" cy="650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C7D7F8-3527-4085-94D4-7060E2706F0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327099" y="3761059"/>
            <a:ext cx="2519620" cy="650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69D276-39EF-4465-B168-643B5A17DF3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345280" y="3761060"/>
            <a:ext cx="2519620" cy="650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E4C4FE-5B16-49A0-BF35-D397D24005A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363462" y="3761059"/>
            <a:ext cx="2519620" cy="6503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1CE597-6051-4973-9CB4-4ADA6EF1C09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08917" y="4518389"/>
            <a:ext cx="2519620" cy="1264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EC2CEA0-5B1F-4842-90BA-70726B60E8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7098" y="4518388"/>
            <a:ext cx="2519620" cy="1264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E963A7B-FD7F-4582-A7D9-41C93A3717E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45279" y="4518389"/>
            <a:ext cx="2519620" cy="1264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592A4C9-E229-4C94-8CE2-9F77A09B10F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363461" y="4518388"/>
            <a:ext cx="2519620" cy="1264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4E62FC-4608-41B0-B927-E496520AE6EB}"/>
              </a:ext>
            </a:extLst>
          </p:cNvPr>
          <p:cNvGrpSpPr/>
          <p:nvPr userDrawn="1"/>
        </p:nvGrpSpPr>
        <p:grpSpPr>
          <a:xfrm>
            <a:off x="654327" y="1774132"/>
            <a:ext cx="1828800" cy="1828800"/>
            <a:chOff x="654327" y="1774132"/>
            <a:chExt cx="1828800" cy="18288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98B7CF6-FCF9-4F29-9121-427C0E3CD6DE}"/>
                </a:ext>
              </a:extLst>
            </p:cNvPr>
            <p:cNvSpPr/>
            <p:nvPr userDrawn="1"/>
          </p:nvSpPr>
          <p:spPr>
            <a:xfrm>
              <a:off x="654327" y="1774132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DC6861-DC14-41FA-AB1A-3DDF09DAC972}"/>
                </a:ext>
              </a:extLst>
            </p:cNvPr>
            <p:cNvSpPr/>
            <p:nvPr userDrawn="1"/>
          </p:nvSpPr>
          <p:spPr>
            <a:xfrm>
              <a:off x="700047" y="1819852"/>
              <a:ext cx="1737360" cy="1737360"/>
            </a:xfrm>
            <a:prstGeom prst="ellipse">
              <a:avLst/>
            </a:prstGeom>
            <a:noFill/>
            <a:ln w="19050">
              <a:solidFill>
                <a:srgbClr val="DB1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412016-25BF-4D78-9232-E685F51601CF}"/>
              </a:ext>
            </a:extLst>
          </p:cNvPr>
          <p:cNvGrpSpPr/>
          <p:nvPr userDrawn="1"/>
        </p:nvGrpSpPr>
        <p:grpSpPr>
          <a:xfrm>
            <a:off x="3672508" y="1774132"/>
            <a:ext cx="1828800" cy="1828800"/>
            <a:chOff x="654327" y="1774132"/>
            <a:chExt cx="1828800" cy="1828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C47502-3F97-4D30-AF70-D41C67310335}"/>
                </a:ext>
              </a:extLst>
            </p:cNvPr>
            <p:cNvSpPr/>
            <p:nvPr userDrawn="1"/>
          </p:nvSpPr>
          <p:spPr>
            <a:xfrm>
              <a:off x="654327" y="1774132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770552-5DA0-4700-A844-782C3E6F0167}"/>
                </a:ext>
              </a:extLst>
            </p:cNvPr>
            <p:cNvSpPr/>
            <p:nvPr userDrawn="1"/>
          </p:nvSpPr>
          <p:spPr>
            <a:xfrm>
              <a:off x="700047" y="1819852"/>
              <a:ext cx="1737360" cy="1737360"/>
            </a:xfrm>
            <a:prstGeom prst="ellipse">
              <a:avLst/>
            </a:prstGeom>
            <a:noFill/>
            <a:ln w="19050">
              <a:solidFill>
                <a:srgbClr val="DB1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ECCFA6-CCB3-451C-B996-F8902D4C277E}"/>
              </a:ext>
            </a:extLst>
          </p:cNvPr>
          <p:cNvGrpSpPr/>
          <p:nvPr userDrawn="1"/>
        </p:nvGrpSpPr>
        <p:grpSpPr>
          <a:xfrm>
            <a:off x="6690692" y="1774132"/>
            <a:ext cx="1828800" cy="1828800"/>
            <a:chOff x="654327" y="1774132"/>
            <a:chExt cx="1828800" cy="1828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941310-383C-4455-9C46-B53B79B0246A}"/>
                </a:ext>
              </a:extLst>
            </p:cNvPr>
            <p:cNvSpPr/>
            <p:nvPr userDrawn="1"/>
          </p:nvSpPr>
          <p:spPr>
            <a:xfrm>
              <a:off x="654327" y="1774132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47C25F-0BE8-437E-9CFB-6FD536514BAA}"/>
                </a:ext>
              </a:extLst>
            </p:cNvPr>
            <p:cNvSpPr/>
            <p:nvPr userDrawn="1"/>
          </p:nvSpPr>
          <p:spPr>
            <a:xfrm>
              <a:off x="700047" y="1819852"/>
              <a:ext cx="1737360" cy="1737360"/>
            </a:xfrm>
            <a:prstGeom prst="ellipse">
              <a:avLst/>
            </a:prstGeom>
            <a:noFill/>
            <a:ln w="19050">
              <a:solidFill>
                <a:srgbClr val="DB1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146AF-1009-4BCB-B18C-01AC3629EDA6}"/>
              </a:ext>
            </a:extLst>
          </p:cNvPr>
          <p:cNvGrpSpPr/>
          <p:nvPr userDrawn="1"/>
        </p:nvGrpSpPr>
        <p:grpSpPr>
          <a:xfrm>
            <a:off x="9708873" y="1774132"/>
            <a:ext cx="1828800" cy="1828800"/>
            <a:chOff x="654327" y="1774132"/>
            <a:chExt cx="1828800" cy="1828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73A48B-C519-4416-AE16-7891FE431E3E}"/>
                </a:ext>
              </a:extLst>
            </p:cNvPr>
            <p:cNvSpPr/>
            <p:nvPr userDrawn="1"/>
          </p:nvSpPr>
          <p:spPr>
            <a:xfrm>
              <a:off x="654327" y="1774132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1BDE90-7148-469A-A4A1-E380DA198B69}"/>
                </a:ext>
              </a:extLst>
            </p:cNvPr>
            <p:cNvSpPr/>
            <p:nvPr userDrawn="1"/>
          </p:nvSpPr>
          <p:spPr>
            <a:xfrm>
              <a:off x="700047" y="1819852"/>
              <a:ext cx="1737360" cy="1737360"/>
            </a:xfrm>
            <a:prstGeom prst="ellipse">
              <a:avLst/>
            </a:prstGeom>
            <a:noFill/>
            <a:ln w="19050">
              <a:solidFill>
                <a:srgbClr val="DB1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lide Number Placeholder 11">
            <a:extLst>
              <a:ext uri="{FF2B5EF4-FFF2-40B4-BE49-F238E27FC236}">
                <a16:creationId xmlns:a16="http://schemas.microsoft.com/office/drawing/2014/main" id="{AB0B94D2-0DB1-4321-8F07-E3840FD9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37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602995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This slide only serves to showcase example charts</a:t>
            </a:r>
            <a:br>
              <a:rPr lang="en-US"/>
            </a:br>
            <a:r>
              <a:rPr lang="en-US"/>
              <a:t>Insert new charts separately on another empty slide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25040-0F71-47E5-AD5B-037ABD00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3EE82B-1CAD-4695-B9D2-527E0AD4B41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4700476"/>
              </p:ext>
            </p:extLst>
          </p:nvPr>
        </p:nvGraphicFramePr>
        <p:xfrm>
          <a:off x="691515" y="1677328"/>
          <a:ext cx="5173362" cy="359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2B2A5D7-D600-45EC-AF64-6D953989B87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50427713"/>
              </p:ext>
            </p:extLst>
          </p:nvPr>
        </p:nvGraphicFramePr>
        <p:xfrm>
          <a:off x="6262130" y="1694362"/>
          <a:ext cx="5419124" cy="346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7505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574163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Use this slide to copy/paste icon images only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574163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Icons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54EAD0-E4CB-4814-9213-ACBD6C87E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442" y="1963612"/>
            <a:ext cx="685800" cy="4594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4E6C359-0EE7-4184-8A22-2140C9A862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8566" y="1846303"/>
            <a:ext cx="685800" cy="685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D07D9D2-E356-4C50-915D-513A4D08AF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9690" y="1883413"/>
            <a:ext cx="457200" cy="61157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325D2BE-728D-45A2-8A55-F2E8EBB916A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0309" y="3189787"/>
            <a:ext cx="457200" cy="43004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A6F5C0C-EACC-4769-9E5C-556F17B07B2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6416" y="3193963"/>
            <a:ext cx="457200" cy="42168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3C182BD-11C5-48BE-95C8-866DB1DC7C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52214" y="1883413"/>
            <a:ext cx="457200" cy="61157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0396BAB-77C4-47D2-ADE8-CCC724D3566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22523" y="3213937"/>
            <a:ext cx="457200" cy="38174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CC5EFC6-634E-4823-81E0-24E12763C85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14738" y="1915413"/>
            <a:ext cx="457200" cy="54757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095259E-8F09-4E58-B0F7-016054B36BC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77262" y="196583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EC57DC8-7B1E-4196-A932-A49B1E0D490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39786" y="1915413"/>
            <a:ext cx="457200" cy="4572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244AB37E-3AB5-449B-A6E3-61E4E782DBA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268630" y="3176207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5331B44-427F-4AD4-A529-F7A9B64F505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002310" y="1912013"/>
            <a:ext cx="457200" cy="4572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3512D682-AEAF-4AAC-919B-66C551F3ED3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164834" y="1960601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79A4602-9F1A-42E4-84ED-7C8E81FCE67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327358" y="1846303"/>
            <a:ext cx="457200" cy="68248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BD2E0D3A-DCB2-43D1-A7CA-5F50ECF22BE8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514738" y="3176207"/>
            <a:ext cx="457200" cy="457200"/>
          </a:xfrm>
          <a:prstGeom prst="rect">
            <a:avLst/>
          </a:prstGeom>
        </p:spPr>
      </p:pic>
      <p:sp>
        <p:nvSpPr>
          <p:cNvPr id="44" name="Slide Number Placeholder 11">
            <a:extLst>
              <a:ext uri="{FF2B5EF4-FFF2-40B4-BE49-F238E27FC236}">
                <a16:creationId xmlns:a16="http://schemas.microsoft.com/office/drawing/2014/main" id="{ED7B2075-3081-45E6-BE89-B9F5176B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2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954" y="1300165"/>
            <a:ext cx="11188095" cy="4948237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5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4D2DAEEA-CDA9-4F5E-AF15-62B3A2CDF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971252" y="606853"/>
            <a:ext cx="5126545" cy="457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4C29427-FB7D-40A4-BC9E-77D9B3DA81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123652" y="759253"/>
            <a:ext cx="5126545" cy="4572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70F0FB1-5D50-445C-968B-7A9B7CA6B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611995"/>
            <a:ext cx="6148388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2E86413-FF48-4A33-8B2F-DEB21D15CF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5132173"/>
            <a:ext cx="6148388" cy="9574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>
                <a:solidFill>
                  <a:srgbClr val="002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69506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4D2DAEEA-CDA9-4F5E-AF15-62B3A2CDF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971252" y="606853"/>
            <a:ext cx="5126545" cy="457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4C29427-FB7D-40A4-BC9E-77D9B3DA81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123652" y="759253"/>
            <a:ext cx="5126545" cy="4572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70F0FB1-5D50-445C-968B-7A9B7CA6B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611995"/>
            <a:ext cx="6148388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7562908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314587"/>
            <a:ext cx="9497811" cy="5884878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text</a:t>
            </a:r>
            <a:br>
              <a:rPr lang="en-US"/>
            </a:br>
            <a:br>
              <a:rPr lang="en-US"/>
            </a:br>
            <a:r>
              <a:rPr lang="en-US"/>
              <a:t>Use this slide sparingly in situations with a small amount of important text, i.e., a quote, a key takeaway, a mission statement. 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C9BF62C7-F459-4915-ABA6-6EACF621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F08391A-70D4-4AEE-A978-E74DEBB11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88" t="38739"/>
          <a:stretch/>
        </p:blipFill>
        <p:spPr>
          <a:xfrm rot="5400000">
            <a:off x="10388798" y="122686"/>
            <a:ext cx="1925886" cy="16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602995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1C64-3C89-439A-BCDD-D1C5FBE80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19" y="1346886"/>
            <a:ext cx="11602995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2C6E"/>
                </a:solidFill>
              </a:defRPr>
            </a:lvl1pPr>
            <a:lvl2pPr>
              <a:defRPr sz="1600">
                <a:solidFill>
                  <a:srgbClr val="002C6E"/>
                </a:solidFill>
              </a:defRPr>
            </a:lvl2pPr>
            <a:lvl3pPr>
              <a:defRPr sz="1400">
                <a:solidFill>
                  <a:srgbClr val="002C6E"/>
                </a:solidFill>
              </a:defRPr>
            </a:lvl3pPr>
            <a:lvl4pPr>
              <a:defRPr sz="1200">
                <a:solidFill>
                  <a:srgbClr val="002C6E"/>
                </a:solidFill>
              </a:defRPr>
            </a:lvl4pPr>
            <a:lvl5pPr>
              <a:defRPr sz="1200">
                <a:solidFill>
                  <a:srgbClr val="002C6E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25040-0F71-47E5-AD5B-037ABD00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8708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602995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1C64-3C89-439A-BCDD-D1C5FBE80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19" y="1771134"/>
            <a:ext cx="11602995" cy="3995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2C6E"/>
                </a:solidFill>
              </a:defRPr>
            </a:lvl1pPr>
            <a:lvl2pPr>
              <a:defRPr sz="1600">
                <a:solidFill>
                  <a:srgbClr val="002C6E"/>
                </a:solidFill>
              </a:defRPr>
            </a:lvl2pPr>
            <a:lvl3pPr>
              <a:defRPr sz="1400">
                <a:solidFill>
                  <a:srgbClr val="002C6E"/>
                </a:solidFill>
              </a:defRPr>
            </a:lvl3pPr>
            <a:lvl4pPr>
              <a:defRPr sz="1200">
                <a:solidFill>
                  <a:srgbClr val="002C6E"/>
                </a:solidFill>
              </a:defRPr>
            </a:lvl4pPr>
            <a:lvl5pPr>
              <a:defRPr sz="1200">
                <a:solidFill>
                  <a:srgbClr val="002C6E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602995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344C810F-4D31-488C-AE9A-D3F115BF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602995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1C64-3C89-439A-BCDD-D1C5FBE80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19" y="1346886"/>
            <a:ext cx="11602995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2C6E"/>
                </a:solidFill>
              </a:defRPr>
            </a:lvl1pPr>
            <a:lvl2pPr>
              <a:defRPr sz="1600">
                <a:solidFill>
                  <a:srgbClr val="002C6E"/>
                </a:solidFill>
              </a:defRPr>
            </a:lvl2pPr>
            <a:lvl3pPr>
              <a:defRPr sz="1400">
                <a:solidFill>
                  <a:srgbClr val="002C6E"/>
                </a:solidFill>
              </a:defRPr>
            </a:lvl3pPr>
            <a:lvl4pPr>
              <a:defRPr sz="1200">
                <a:solidFill>
                  <a:srgbClr val="002C6E"/>
                </a:solidFill>
              </a:defRPr>
            </a:lvl4pPr>
            <a:lvl5pPr>
              <a:defRPr sz="1200">
                <a:solidFill>
                  <a:srgbClr val="002C6E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3063F5B-3C9C-4B6B-AFCA-B5F65816A2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603393" y="182263"/>
            <a:ext cx="7177163" cy="6400800"/>
          </a:xfrm>
          <a:prstGeom prst="rect">
            <a:avLst/>
          </a:prstGeom>
        </p:spPr>
      </p:pic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41A5E59-8FB7-4FA2-97FC-7FB860BD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5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D8368A1-7E44-4F33-91F5-37FB278AC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603393" y="182263"/>
            <a:ext cx="7177163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C9804-402C-4512-BBC3-C280DB360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919" y="262153"/>
            <a:ext cx="11602995" cy="91171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02C6E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1C64-3C89-439A-BCDD-D1C5FBE80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919" y="1771134"/>
            <a:ext cx="11602995" cy="3995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2C6E"/>
                </a:solidFill>
              </a:defRPr>
            </a:lvl1pPr>
            <a:lvl2pPr>
              <a:defRPr sz="1600">
                <a:solidFill>
                  <a:srgbClr val="002C6E"/>
                </a:solidFill>
              </a:defRPr>
            </a:lvl2pPr>
            <a:lvl3pPr>
              <a:defRPr sz="1400">
                <a:solidFill>
                  <a:srgbClr val="002C6E"/>
                </a:solidFill>
              </a:defRPr>
            </a:lvl3pPr>
            <a:lvl4pPr>
              <a:defRPr sz="1200">
                <a:solidFill>
                  <a:srgbClr val="002C6E"/>
                </a:solidFill>
              </a:defRPr>
            </a:lvl4pPr>
            <a:lvl5pPr>
              <a:defRPr sz="1200">
                <a:solidFill>
                  <a:srgbClr val="002C6E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CA75D8-150D-4D23-8866-2456C88A22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1515" y="5926024"/>
            <a:ext cx="9144000" cy="492918"/>
          </a:xfrm>
          <a:prstGeom prst="rect">
            <a:avLst/>
          </a:prstGeom>
        </p:spPr>
        <p:txBody>
          <a:bodyPr anchor="t"/>
          <a:lstStyle>
            <a:lvl1pPr algn="l">
              <a:defRPr sz="900">
                <a:solidFill>
                  <a:srgbClr val="606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42AFB9-A9BC-4A0C-9782-DEB47D82FCF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08918" y="1217166"/>
            <a:ext cx="11602995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i="0">
                <a:solidFill>
                  <a:srgbClr val="DB1A2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D9C01D5F-36B2-44FA-ACEF-3DDE7E7A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919" y="6327774"/>
            <a:ext cx="313038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 sz="800">
                <a:solidFill>
                  <a:srgbClr val="002C6E"/>
                </a:solidFill>
              </a:defRPr>
            </a:lvl1pPr>
          </a:lstStyle>
          <a:p>
            <a:fld id="{4D321C67-E889-4C75-83AE-145FEEF266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8.sv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11A3675-61BC-413C-A7B8-B7C5AF4966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6490988"/>
            <a:ext cx="9464040" cy="374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1D62A31-1325-4775-876F-C6A1D85389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5076" y="6034235"/>
            <a:ext cx="1828800" cy="4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FD840D9-99FF-4755-8ACC-06927DA785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6121" y="6492254"/>
            <a:ext cx="9464040" cy="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5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2" r:id="rId3"/>
    <p:sldLayoutId id="2147483650" r:id="rId4"/>
    <p:sldLayoutId id="2147483665" r:id="rId5"/>
    <p:sldLayoutId id="2147483664" r:id="rId6"/>
    <p:sldLayoutId id="2147483661" r:id="rId7"/>
    <p:sldLayoutId id="2147483675" r:id="rId8"/>
    <p:sldLayoutId id="2147483676" r:id="rId9"/>
    <p:sldLayoutId id="2147483663" r:id="rId10"/>
    <p:sldLayoutId id="2147483673" r:id="rId11"/>
    <p:sldLayoutId id="2147483708" r:id="rId12"/>
    <p:sldLayoutId id="214748370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1B1C23F-1987-466A-ACE2-9104732DB4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25076" y="6034236"/>
            <a:ext cx="1828800" cy="49291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FD840D9-99FF-4755-8ACC-06927DA785E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6121" y="6492254"/>
            <a:ext cx="9464040" cy="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7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00" r:id="rId8"/>
    <p:sldLayoutId id="2147483702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C6E"/>
                </a:solidFill>
              </a:rPr>
              <a:t>Predicting Risk of Subsequent Cardiovascular Events with a New Biomarker:  Platelet </a:t>
            </a:r>
            <a:r>
              <a:rPr lang="en-US" sz="2800" b="1" dirty="0" err="1">
                <a:solidFill>
                  <a:srgbClr val="002C6E"/>
                </a:solidFill>
              </a:rPr>
              <a:t>FcɣRIIa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57733"/>
            <a:ext cx="9144000" cy="741362"/>
          </a:xfrm>
        </p:spPr>
        <p:txBody>
          <a:bodyPr>
            <a:normAutofit/>
          </a:bodyPr>
          <a:lstStyle/>
          <a:p>
            <a:r>
              <a:rPr lang="en-US" sz="1800" dirty="0"/>
              <a:t>Schneider, D, McMahon, S, </a:t>
            </a:r>
            <a:r>
              <a:rPr lang="en-US" sz="1800" dirty="0" err="1"/>
              <a:t>Angiolillo</a:t>
            </a:r>
            <a:r>
              <a:rPr lang="en-US" sz="1800" dirty="0"/>
              <a:t>, D. et al. Platelet Fc</a:t>
            </a:r>
            <a:r>
              <a:rPr lang="el-GR" sz="1800" dirty="0"/>
              <a:t>γ</a:t>
            </a:r>
            <a:r>
              <a:rPr lang="en-US" sz="1800" dirty="0" err="1"/>
              <a:t>RIIa</a:t>
            </a:r>
            <a:r>
              <a:rPr lang="en-US" sz="1800" dirty="0"/>
              <a:t> as a Marker of Cardiovascular Risk After Myocardial Infarction. </a:t>
            </a:r>
            <a:r>
              <a:rPr lang="en-US" sz="1800" i="1" dirty="0"/>
              <a:t>JACC. </a:t>
            </a:r>
            <a:r>
              <a:rPr lang="en-US" sz="1800" dirty="0"/>
              <a:t>2024 Oct, 84 (18) 1721–1729.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8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6959F-0321-2130-F1E6-927EED67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1C67-E889-4C75-83AE-145FEEF2664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A diagram of a study process&#10;&#10;Description automatically generated">
            <a:extLst>
              <a:ext uri="{FF2B5EF4-FFF2-40B4-BE49-F238E27FC236}">
                <a16:creationId xmlns:a16="http://schemas.microsoft.com/office/drawing/2014/main" id="{44ADCDB3-94AF-EB4B-3701-3CA5AA9C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870" y="1173871"/>
            <a:ext cx="8677130" cy="47759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7ED0DD-92E3-EF47-8CED-E396CE5D67C3}"/>
              </a:ext>
            </a:extLst>
          </p:cNvPr>
          <p:cNvSpPr txBox="1">
            <a:spLocks/>
          </p:cNvSpPr>
          <p:nvPr/>
        </p:nvSpPr>
        <p:spPr>
          <a:xfrm>
            <a:off x="303171" y="226038"/>
            <a:ext cx="11883081" cy="9117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C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Multicenter Study to Validate </a:t>
            </a:r>
            <a:r>
              <a:rPr lang="en-US" dirty="0">
                <a:solidFill>
                  <a:schemeClr val="accent1"/>
                </a:solidFill>
              </a:rPr>
              <a:t>Prognostic Implications of </a:t>
            </a:r>
            <a:r>
              <a:rPr lang="en-US" dirty="0" err="1">
                <a:solidFill>
                  <a:schemeClr val="accent1"/>
                </a:solidFill>
              </a:rPr>
              <a:t>pFCG</a:t>
            </a:r>
            <a:r>
              <a:rPr lang="en-US" dirty="0">
                <a:solidFill>
                  <a:schemeClr val="accent1"/>
                </a:solidFill>
              </a:rPr>
              <a:t> Test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E511C-1A97-D545-9C5E-E3D81F9EC51D}"/>
              </a:ext>
            </a:extLst>
          </p:cNvPr>
          <p:cNvSpPr txBox="1"/>
          <p:nvPr/>
        </p:nvSpPr>
        <p:spPr>
          <a:xfrm>
            <a:off x="308919" y="1394680"/>
            <a:ext cx="320595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Trial Design</a:t>
            </a:r>
          </a:p>
          <a:p>
            <a:endParaRPr lang="en-US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800 patients, 25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Enrolled patients had at least 2 of the following: age ≥ 65, multi-vessel coronary artery disease, prior MI, chronic kidney disease, or diabetes mellitus.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Primary endpoint = composite of MI, stroke, and death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DB01AD-A17F-8740-A447-790EA9A9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1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6959F-0321-2130-F1E6-927EED67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1C67-E889-4C75-83AE-145FEEF2664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7ED0DD-92E3-EF47-8CED-E396CE5D67C3}"/>
              </a:ext>
            </a:extLst>
          </p:cNvPr>
          <p:cNvSpPr txBox="1">
            <a:spLocks/>
          </p:cNvSpPr>
          <p:nvPr/>
        </p:nvSpPr>
        <p:spPr>
          <a:xfrm>
            <a:off x="303171" y="226038"/>
            <a:ext cx="11883081" cy="9117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C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Multicenter Validation Study: Clinical Characteristics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DB01AD-A17F-8740-A447-790EA9A92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E86079-F001-0A43-946A-4EC1EBE03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90197"/>
              </p:ext>
            </p:extLst>
          </p:nvPr>
        </p:nvGraphicFramePr>
        <p:xfrm>
          <a:off x="465438" y="1253146"/>
          <a:ext cx="5731510" cy="4820286"/>
        </p:xfrm>
        <a:graphic>
          <a:graphicData uri="http://schemas.openxmlformats.org/drawingml/2006/table">
            <a:tbl>
              <a:tblPr firstRow="1" firstCol="1" bandRow="1"/>
              <a:tblGrid>
                <a:gridCol w="1695933">
                  <a:extLst>
                    <a:ext uri="{9D8B030D-6E8A-4147-A177-3AD203B41FA5}">
                      <a16:colId xmlns:a16="http://schemas.microsoft.com/office/drawing/2014/main" val="1118454291"/>
                    </a:ext>
                  </a:extLst>
                </a:gridCol>
                <a:gridCol w="1064600">
                  <a:extLst>
                    <a:ext uri="{9D8B030D-6E8A-4147-A177-3AD203B41FA5}">
                      <a16:colId xmlns:a16="http://schemas.microsoft.com/office/drawing/2014/main" val="2725264349"/>
                    </a:ext>
                  </a:extLst>
                </a:gridCol>
                <a:gridCol w="1101737">
                  <a:extLst>
                    <a:ext uri="{9D8B030D-6E8A-4147-A177-3AD203B41FA5}">
                      <a16:colId xmlns:a16="http://schemas.microsoft.com/office/drawing/2014/main" val="1907701338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4196765338"/>
                    </a:ext>
                  </a:extLst>
                </a:gridCol>
                <a:gridCol w="717986">
                  <a:extLst>
                    <a:ext uri="{9D8B030D-6E8A-4147-A177-3AD203B41FA5}">
                      <a16:colId xmlns:a16="http://schemas.microsoft.com/office/drawing/2014/main" val="433518961"/>
                    </a:ext>
                  </a:extLst>
                </a:gridCol>
              </a:tblGrid>
              <a:tr h="260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Patients   (n=764)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pFCG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(n=547)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pFCG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(n=217)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78477"/>
                  </a:ext>
                </a:extLst>
              </a:tr>
              <a:tr h="120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 (mean ± SD)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 ± 10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 ± 10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 ±10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0.847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573292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Gender (% male)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68% (519)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68% (372)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67% (145)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0.932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593344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 Type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675443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STEMI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29% (222)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29% (159)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29% (63)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0.930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440410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NSTEMI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71% (542)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71% (388)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71% (154)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0.930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170080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HTN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87% (665)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86% (470)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89% (173)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0.288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55113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DM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57% (435)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57% (312)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59% (128)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0.686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639474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insulin treatment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26% (199)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24% (131)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 (65)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0.120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57286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Active Smoker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 (168)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23% (125)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 (41)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0.284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35320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Hyperlipidemia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74% (565)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74% (404)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76% (165)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0.521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255266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 MI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28% (214)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26% (142)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32% (69)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0.108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676252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 CABG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14% (107)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12% (66)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17% (37)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0.078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97640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 PCI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36% (275)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36% (197)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35% (76)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0.802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751576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PAD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12% (92)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11% (59)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 (33)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0.083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053359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 stroke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 (76)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8% (44)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 (30)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483030"/>
                  </a:ext>
                </a:extLst>
              </a:tr>
              <a:tr h="244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Chronic Kidney Disease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873854"/>
                  </a:ext>
                </a:extLst>
              </a:tr>
              <a:tr h="117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GFR &lt;60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31% (237)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28% (153)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39% (84)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689074"/>
                  </a:ext>
                </a:extLst>
              </a:tr>
              <a:tr h="117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ESRD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4% (30)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2% (11)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7% (15)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73686"/>
                  </a:ext>
                </a:extLst>
              </a:tr>
              <a:tr h="117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502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4A8CBCE-43A0-B840-AB50-3B108D7D8C0C}"/>
              </a:ext>
            </a:extLst>
          </p:cNvPr>
          <p:cNvSpPr txBox="1"/>
          <p:nvPr/>
        </p:nvSpPr>
        <p:spPr>
          <a:xfrm>
            <a:off x="497012" y="6158497"/>
            <a:ext cx="8413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Schneider D et al JACC 2024 Oct, 84 (18) 1721–1729.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BBE556-80DE-5B4C-BD68-0793C6826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32264"/>
              </p:ext>
            </p:extLst>
          </p:nvPr>
        </p:nvGraphicFramePr>
        <p:xfrm>
          <a:off x="6294784" y="1273840"/>
          <a:ext cx="5897216" cy="3064701"/>
        </p:xfrm>
        <a:graphic>
          <a:graphicData uri="http://schemas.openxmlformats.org/drawingml/2006/table">
            <a:tbl>
              <a:tblPr firstRow="1" firstCol="1" bandRow="1"/>
              <a:tblGrid>
                <a:gridCol w="1744964">
                  <a:extLst>
                    <a:ext uri="{9D8B030D-6E8A-4147-A177-3AD203B41FA5}">
                      <a16:colId xmlns:a16="http://schemas.microsoft.com/office/drawing/2014/main" val="1118454291"/>
                    </a:ext>
                  </a:extLst>
                </a:gridCol>
                <a:gridCol w="1095380">
                  <a:extLst>
                    <a:ext uri="{9D8B030D-6E8A-4147-A177-3AD203B41FA5}">
                      <a16:colId xmlns:a16="http://schemas.microsoft.com/office/drawing/2014/main" val="2725264349"/>
                    </a:ext>
                  </a:extLst>
                </a:gridCol>
                <a:gridCol w="1133590">
                  <a:extLst>
                    <a:ext uri="{9D8B030D-6E8A-4147-A177-3AD203B41FA5}">
                      <a16:colId xmlns:a16="http://schemas.microsoft.com/office/drawing/2014/main" val="1907701338"/>
                    </a:ext>
                  </a:extLst>
                </a:gridCol>
                <a:gridCol w="1184538">
                  <a:extLst>
                    <a:ext uri="{9D8B030D-6E8A-4147-A177-3AD203B41FA5}">
                      <a16:colId xmlns:a16="http://schemas.microsoft.com/office/drawing/2014/main" val="4196765338"/>
                    </a:ext>
                  </a:extLst>
                </a:gridCol>
                <a:gridCol w="738744">
                  <a:extLst>
                    <a:ext uri="{9D8B030D-6E8A-4147-A177-3AD203B41FA5}">
                      <a16:colId xmlns:a16="http://schemas.microsoft.com/office/drawing/2014/main" val="433518961"/>
                    </a:ext>
                  </a:extLst>
                </a:gridCol>
              </a:tblGrid>
              <a:tr h="3353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Patients   (n=764)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pFCG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(n=547)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pFCG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(n=217)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78477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Medications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06676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Aspirin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93% (711)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93% (509)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93% (202)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980011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Clopidogrel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55% (420)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57% (312)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52% (113)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0.227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172860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Ticagrelor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24% (183)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 (137)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 (48)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0.511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469548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Prasugrel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7% (53)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6% (33)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8% (17)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0.348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368106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Anticoagulant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 (107)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 (77)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 (30)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0.908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58781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β-blocker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88% (672)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88% (481)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89% (193)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0.625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684793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CCB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21% (160)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 (109)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24% (52)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0.282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048663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nitrates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33% (242)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34% (186)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 (651)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0.393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378441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ACEI/ARB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55% (91)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55% (43)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54% (48)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0.850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412885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diuretic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39% (22)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37% (6)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42% (16)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0.217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05681"/>
                  </a:ext>
                </a:extLst>
              </a:tr>
              <a:tr h="167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Lipid Lowering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94% (718)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 (519)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92% (199)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0.134</a:t>
                      </a:r>
                    </a:p>
                  </a:txBody>
                  <a:tcPr marL="47469" marR="47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50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24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6959F-0321-2130-F1E6-927EED67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1C67-E889-4C75-83AE-145FEEF2664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7ED0DD-92E3-EF47-8CED-E396CE5D67C3}"/>
              </a:ext>
            </a:extLst>
          </p:cNvPr>
          <p:cNvSpPr txBox="1">
            <a:spLocks/>
          </p:cNvSpPr>
          <p:nvPr/>
        </p:nvSpPr>
        <p:spPr>
          <a:xfrm>
            <a:off x="303171" y="226038"/>
            <a:ext cx="11883081" cy="9117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C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Validation Study: </a:t>
            </a:r>
            <a:r>
              <a:rPr lang="en-US" dirty="0">
                <a:cs typeface="Arial" panose="020B0604020202020204" pitchFamily="34" charset="0"/>
              </a:rPr>
              <a:t>Primary Endpoint, Freedom from MI, Stroke, Death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DB01AD-A17F-8740-A447-790EA9A92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A8CBCE-43A0-B840-AB50-3B108D7D8C0C}"/>
              </a:ext>
            </a:extLst>
          </p:cNvPr>
          <p:cNvSpPr txBox="1"/>
          <p:nvPr/>
        </p:nvSpPr>
        <p:spPr>
          <a:xfrm>
            <a:off x="497012" y="6224757"/>
            <a:ext cx="8413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Schneider D et al JACC 2024 Oct, 84 (18) 1721–1729.</a:t>
            </a:r>
          </a:p>
        </p:txBody>
      </p:sp>
      <p:pic>
        <p:nvPicPr>
          <p:cNvPr id="9" name="Main graphic">
            <a:extLst>
              <a:ext uri="{FF2B5EF4-FFF2-40B4-BE49-F238E27FC236}">
                <a16:creationId xmlns:a16="http://schemas.microsoft.com/office/drawing/2014/main" id="{A3129B24-4C3B-6740-961A-D1F931A2F53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004479" y="1096381"/>
            <a:ext cx="4960078" cy="50127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24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6959F-0321-2130-F1E6-927EED67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1C67-E889-4C75-83AE-145FEEF2664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7ED0DD-92E3-EF47-8CED-E396CE5D67C3}"/>
              </a:ext>
            </a:extLst>
          </p:cNvPr>
          <p:cNvSpPr txBox="1">
            <a:spLocks/>
          </p:cNvSpPr>
          <p:nvPr/>
        </p:nvSpPr>
        <p:spPr>
          <a:xfrm>
            <a:off x="303171" y="226038"/>
            <a:ext cx="11883081" cy="9117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C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Validation Study: </a:t>
            </a:r>
            <a:r>
              <a:rPr lang="en-US" dirty="0">
                <a:cs typeface="Arial" panose="020B0604020202020204" pitchFamily="34" charset="0"/>
              </a:rPr>
              <a:t>HR for Components of the Primary Endpoint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DB01AD-A17F-8740-A447-790EA9A92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A8CBCE-43A0-B840-AB50-3B108D7D8C0C}"/>
              </a:ext>
            </a:extLst>
          </p:cNvPr>
          <p:cNvSpPr txBox="1"/>
          <p:nvPr/>
        </p:nvSpPr>
        <p:spPr>
          <a:xfrm>
            <a:off x="497012" y="6224757"/>
            <a:ext cx="8413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Schneider D et al JACC 2024 Oct, 84 (18) 1721–1729.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E1E63C-3A3D-FC40-AA48-98DCF06F3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264694"/>
              </p:ext>
            </p:extLst>
          </p:nvPr>
        </p:nvGraphicFramePr>
        <p:xfrm>
          <a:off x="508003" y="2331770"/>
          <a:ext cx="4474814" cy="1682880"/>
        </p:xfrm>
        <a:graphic>
          <a:graphicData uri="http://schemas.openxmlformats.org/drawingml/2006/table">
            <a:tbl>
              <a:tblPr firstRow="1" firstCol="1" bandRow="1"/>
              <a:tblGrid>
                <a:gridCol w="1413562">
                  <a:extLst>
                    <a:ext uri="{9D8B030D-6E8A-4147-A177-3AD203B41FA5}">
                      <a16:colId xmlns:a16="http://schemas.microsoft.com/office/drawing/2014/main" val="3242787461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2295328783"/>
                    </a:ext>
                  </a:extLst>
                </a:gridCol>
                <a:gridCol w="1205947">
                  <a:extLst>
                    <a:ext uri="{9D8B030D-6E8A-4147-A177-3AD203B41FA5}">
                      <a16:colId xmlns:a16="http://schemas.microsoft.com/office/drawing/2014/main" val="3322590832"/>
                    </a:ext>
                  </a:extLst>
                </a:gridCol>
                <a:gridCol w="1139687">
                  <a:extLst>
                    <a:ext uri="{9D8B030D-6E8A-4147-A177-3AD203B41FA5}">
                      <a16:colId xmlns:a16="http://schemas.microsoft.com/office/drawing/2014/main" val="223251555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Endpoint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HR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value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231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Composite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2.09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1.34-3.26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755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 or Death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2.71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1.73-4.25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001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3.24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1.64-6.37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769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Death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1.50-4.40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592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Stroke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0.83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0.17-4.12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0.823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360997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8039A59-2CCF-DF46-A6DF-6DA1DBADD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97" y="1563896"/>
            <a:ext cx="6353931" cy="37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4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6959F-0321-2130-F1E6-927EED67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1C67-E889-4C75-83AE-145FEEF2664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7ED0DD-92E3-EF47-8CED-E396CE5D67C3}"/>
              </a:ext>
            </a:extLst>
          </p:cNvPr>
          <p:cNvSpPr txBox="1">
            <a:spLocks/>
          </p:cNvSpPr>
          <p:nvPr/>
        </p:nvSpPr>
        <p:spPr>
          <a:xfrm>
            <a:off x="303171" y="226038"/>
            <a:ext cx="11883081" cy="9117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C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Additive Value of the </a:t>
            </a:r>
            <a:r>
              <a:rPr lang="en-US" dirty="0" err="1"/>
              <a:t>pFCG</a:t>
            </a:r>
            <a:r>
              <a:rPr lang="en-US" dirty="0"/>
              <a:t> Test to Clinical Risk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DB01AD-A17F-8740-A447-790EA9A92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A8CBCE-43A0-B840-AB50-3B108D7D8C0C}"/>
              </a:ext>
            </a:extLst>
          </p:cNvPr>
          <p:cNvSpPr txBox="1"/>
          <p:nvPr/>
        </p:nvSpPr>
        <p:spPr>
          <a:xfrm>
            <a:off x="497012" y="6224757"/>
            <a:ext cx="8413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Schneider D et al JACC 2024 Oct, 84 (18) 1721–1729.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246496-E343-454F-9ED9-96E20CF3A2DD}"/>
              </a:ext>
            </a:extLst>
          </p:cNvPr>
          <p:cNvSpPr/>
          <p:nvPr/>
        </p:nvSpPr>
        <p:spPr>
          <a:xfrm>
            <a:off x="303171" y="1089271"/>
            <a:ext cx="9596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Based on Clinical Risk, Composite Endpoints: Low Risk = 6.2% High Risk = 29.2%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E52E4B-0F28-5747-B529-ED1B7F073C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62"/>
          <a:stretch/>
        </p:blipFill>
        <p:spPr>
          <a:xfrm>
            <a:off x="1881809" y="1483687"/>
            <a:ext cx="7560145" cy="43184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87382A-B889-8541-AD7F-5A59ECCE72C5}"/>
              </a:ext>
            </a:extLst>
          </p:cNvPr>
          <p:cNvSpPr/>
          <p:nvPr/>
        </p:nvSpPr>
        <p:spPr>
          <a:xfrm>
            <a:off x="621957" y="5740474"/>
            <a:ext cx="9688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/>
              <a:t>pFCG</a:t>
            </a:r>
            <a:r>
              <a:rPr lang="en-US" sz="1600" b="1" i="1" dirty="0"/>
              <a:t> test is capable of discriminating higher and lower risk among patients deemed to be at</a:t>
            </a:r>
          </a:p>
          <a:p>
            <a:pPr algn="ctr"/>
            <a:r>
              <a:rPr lang="en-US" sz="1600" b="1" i="1" dirty="0"/>
              <a:t>high risk based on clinical characteristics.</a:t>
            </a:r>
            <a:endParaRPr lang="en-US" sz="16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109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4FF4A-B25B-4B86-BDFC-408CA885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546" y="6327774"/>
            <a:ext cx="46741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21C67-E889-4C75-83AE-145FEEF2664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C6E"/>
                </a:solidFill>
                <a:effectLst/>
                <a:uLnTx/>
                <a:uFillTx/>
                <a:latin typeface="Avenir 45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6E"/>
              </a:solidFill>
              <a:effectLst/>
              <a:uLnTx/>
              <a:uFillTx/>
              <a:latin typeface="Avenir 45 Book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1099A9-706C-2124-E067-416F32E0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71" y="211141"/>
            <a:ext cx="11829112" cy="911719"/>
          </a:xfrm>
        </p:spPr>
        <p:txBody>
          <a:bodyPr/>
          <a:lstStyle/>
          <a:p>
            <a:r>
              <a:rPr lang="en-US" dirty="0"/>
              <a:t>Validation Study: </a:t>
            </a:r>
            <a:r>
              <a:rPr lang="en-US" dirty="0">
                <a:cs typeface="Arial" panose="020B0604020202020204" pitchFamily="34" charset="0"/>
              </a:rPr>
              <a:t>Multivariate Analysis, Bleeding Endpoints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D50733-E005-6C47-B384-0C8B28E5086F}"/>
              </a:ext>
            </a:extLst>
          </p:cNvPr>
          <p:cNvSpPr txBox="1"/>
          <p:nvPr/>
        </p:nvSpPr>
        <p:spPr>
          <a:xfrm>
            <a:off x="497012" y="6158497"/>
            <a:ext cx="8413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Schneider D et al JACC 2024 Oct, 84 (18) 1721–1729.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153E0B-E846-3943-B296-513A34D56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F40A68-CA53-B846-B953-D32822557CED}"/>
              </a:ext>
            </a:extLst>
          </p:cNvPr>
          <p:cNvGraphicFramePr>
            <a:graphicFrameLocks noGrp="1"/>
          </p:cNvGraphicFramePr>
          <p:nvPr/>
        </p:nvGraphicFramePr>
        <p:xfrm>
          <a:off x="2478281" y="2428655"/>
          <a:ext cx="6432551" cy="2600991"/>
        </p:xfrm>
        <a:graphic>
          <a:graphicData uri="http://schemas.openxmlformats.org/drawingml/2006/table">
            <a:tbl>
              <a:tblPr firstRow="1" firstCol="1" bandRow="1"/>
              <a:tblGrid>
                <a:gridCol w="1984335">
                  <a:extLst>
                    <a:ext uri="{9D8B030D-6E8A-4147-A177-3AD203B41FA5}">
                      <a16:colId xmlns:a16="http://schemas.microsoft.com/office/drawing/2014/main" val="585890382"/>
                    </a:ext>
                  </a:extLst>
                </a:gridCol>
                <a:gridCol w="994648">
                  <a:extLst>
                    <a:ext uri="{9D8B030D-6E8A-4147-A177-3AD203B41FA5}">
                      <a16:colId xmlns:a16="http://schemas.microsoft.com/office/drawing/2014/main" val="1354736800"/>
                    </a:ext>
                  </a:extLst>
                </a:gridCol>
                <a:gridCol w="1254265">
                  <a:extLst>
                    <a:ext uri="{9D8B030D-6E8A-4147-A177-3AD203B41FA5}">
                      <a16:colId xmlns:a16="http://schemas.microsoft.com/office/drawing/2014/main" val="2198744804"/>
                    </a:ext>
                  </a:extLst>
                </a:gridCol>
                <a:gridCol w="970670">
                  <a:extLst>
                    <a:ext uri="{9D8B030D-6E8A-4147-A177-3AD203B41FA5}">
                      <a16:colId xmlns:a16="http://schemas.microsoft.com/office/drawing/2014/main" val="3912431876"/>
                    </a:ext>
                  </a:extLst>
                </a:gridCol>
                <a:gridCol w="1228633">
                  <a:extLst>
                    <a:ext uri="{9D8B030D-6E8A-4147-A177-3AD203B41FA5}">
                      <a16:colId xmlns:a16="http://schemas.microsoft.com/office/drawing/2014/main" val="3371995110"/>
                    </a:ext>
                  </a:extLst>
                </a:gridCol>
              </a:tblGrid>
              <a:tr h="650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Univariate Analysis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Multivariate Analysis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94425"/>
                  </a:ext>
                </a:extLst>
              </a:tr>
              <a:tr h="325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HR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HR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130118"/>
                  </a:ext>
                </a:extLst>
              </a:tr>
              <a:tr h="325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pFCG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1.84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1.73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0.138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245969"/>
                  </a:ext>
                </a:extLst>
              </a:tr>
              <a:tr h="325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Age&gt;65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1.06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0.876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1.06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0.891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35015"/>
                  </a:ext>
                </a:extLst>
              </a:tr>
              <a:tr h="325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1.58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0.447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1.38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707715"/>
                  </a:ext>
                </a:extLst>
              </a:tr>
              <a:tr h="325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ESRD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0.360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0.583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612017"/>
                  </a:ext>
                </a:extLst>
              </a:tr>
              <a:tr h="325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Prior Stroke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2.66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2.17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582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075BD36-1874-9D4B-8F36-B23A026A21EA}"/>
              </a:ext>
            </a:extLst>
          </p:cNvPr>
          <p:cNvSpPr/>
          <p:nvPr/>
        </p:nvSpPr>
        <p:spPr>
          <a:xfrm>
            <a:off x="388250" y="1393040"/>
            <a:ext cx="11474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Bleeding events (BARC </a:t>
            </a:r>
            <a:r>
              <a:rPr lang="en-US" sz="2000" u="sng" dirty="0"/>
              <a:t>&gt; </a:t>
            </a:r>
            <a:r>
              <a:rPr lang="en-US" sz="2000" dirty="0"/>
              <a:t>n=31) tended to be more frequent in patients with high </a:t>
            </a:r>
            <a:r>
              <a:rPr lang="en-US" sz="2000" dirty="0" err="1"/>
              <a:t>pFCG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multivariate analysis no characteristic was associated with a greater risk of bleeding.</a:t>
            </a:r>
          </a:p>
        </p:txBody>
      </p:sp>
    </p:spTree>
    <p:extLst>
      <p:ext uri="{BB962C8B-B14F-4D97-AF65-F5344CB8AC3E}">
        <p14:creationId xmlns:p14="http://schemas.microsoft.com/office/powerpoint/2010/main" val="58724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4FF4A-B25B-4B86-BDFC-408CA885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546" y="6327774"/>
            <a:ext cx="46741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21C67-E889-4C75-83AE-145FEEF2664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C6E"/>
                </a:solidFill>
                <a:effectLst/>
                <a:uLnTx/>
                <a:uFillTx/>
                <a:latin typeface="Avenir 45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6E"/>
              </a:solidFill>
              <a:effectLst/>
              <a:uLnTx/>
              <a:uFillTx/>
              <a:latin typeface="Avenir 45 Book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1099A9-706C-2124-E067-416F32E0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71" y="211141"/>
            <a:ext cx="11829112" cy="911719"/>
          </a:xfrm>
        </p:spPr>
        <p:txBody>
          <a:bodyPr/>
          <a:lstStyle/>
          <a:p>
            <a:r>
              <a:rPr lang="en-US" sz="2800" dirty="0"/>
              <a:t>Summary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D50733-E005-6C47-B384-0C8B28E5086F}"/>
              </a:ext>
            </a:extLst>
          </p:cNvPr>
          <p:cNvSpPr txBox="1"/>
          <p:nvPr/>
        </p:nvSpPr>
        <p:spPr>
          <a:xfrm>
            <a:off x="497012" y="6158497"/>
            <a:ext cx="8413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Schneider D et al JACC 2024 Oct, 84 (18) 1721–1729.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153E0B-E846-3943-B296-513A34D56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3C2FF6-FE3A-AF41-9E34-4DD99203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2" y="17064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pFCG</a:t>
            </a:r>
            <a:r>
              <a:rPr lang="en-US" sz="2400" dirty="0">
                <a:solidFill>
                  <a:schemeClr val="tx1"/>
                </a:solidFill>
              </a:rPr>
              <a:t> identifies patients with MI who are at high and low risk of subsequent cardiovascular events (particularly MI and death)</a:t>
            </a:r>
          </a:p>
          <a:p>
            <a:pPr lvl="4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 low-risk cohort is 50-70% of patients with MI</a:t>
            </a:r>
          </a:p>
          <a:p>
            <a:pPr lvl="3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pFCG</a:t>
            </a:r>
            <a:r>
              <a:rPr lang="en-US" sz="2400" dirty="0">
                <a:solidFill>
                  <a:schemeClr val="tx1"/>
                </a:solidFill>
              </a:rPr>
              <a:t> is an independent predictor of risk and can discriminate high and low risk when applied to clinical risk scores </a:t>
            </a:r>
          </a:p>
          <a:p>
            <a:pPr lvl="3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Among patients with MI treated with PCI, the low risk </a:t>
            </a:r>
            <a:r>
              <a:rPr lang="en-US" sz="2400" dirty="0" err="1">
                <a:solidFill>
                  <a:schemeClr val="tx1"/>
                </a:solidFill>
              </a:rPr>
              <a:t>pFCG</a:t>
            </a:r>
            <a:r>
              <a:rPr lang="en-US" sz="2400" dirty="0">
                <a:solidFill>
                  <a:schemeClr val="tx1"/>
                </a:solidFill>
              </a:rPr>
              <a:t> stratum has a very low risk of MI during 1 year of follow-up</a:t>
            </a:r>
          </a:p>
        </p:txBody>
      </p:sp>
    </p:spTree>
    <p:extLst>
      <p:ext uri="{BB962C8B-B14F-4D97-AF65-F5344CB8AC3E}">
        <p14:creationId xmlns:p14="http://schemas.microsoft.com/office/powerpoint/2010/main" val="1399295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4FF4A-B25B-4B86-BDFC-408CA885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546" y="6327774"/>
            <a:ext cx="46741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21C67-E889-4C75-83AE-145FEEF2664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C6E"/>
                </a:solidFill>
                <a:effectLst/>
                <a:uLnTx/>
                <a:uFillTx/>
                <a:latin typeface="Avenir 45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6E"/>
              </a:solidFill>
              <a:effectLst/>
              <a:uLnTx/>
              <a:uFillTx/>
              <a:latin typeface="Avenir 45 Book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1099A9-706C-2124-E067-416F32E0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71" y="211141"/>
            <a:ext cx="11829112" cy="911719"/>
          </a:xfrm>
        </p:spPr>
        <p:txBody>
          <a:bodyPr/>
          <a:lstStyle/>
          <a:p>
            <a:r>
              <a:rPr lang="en-US" sz="2800" dirty="0"/>
              <a:t>Conclusions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D50733-E005-6C47-B384-0C8B28E5086F}"/>
              </a:ext>
            </a:extLst>
          </p:cNvPr>
          <p:cNvSpPr txBox="1"/>
          <p:nvPr/>
        </p:nvSpPr>
        <p:spPr>
          <a:xfrm>
            <a:off x="497012" y="6158497"/>
            <a:ext cx="8413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Schneider D et al JACC 2024 Oct, 84 (18) 1721–1729.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153E0B-E846-3943-B296-513A34D56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3C2FF6-FE3A-AF41-9E34-4DD99203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2" y="17064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 err="1">
                <a:solidFill>
                  <a:schemeClr val="tx1"/>
                </a:solidFill>
              </a:rPr>
              <a:t>pFCG</a:t>
            </a:r>
            <a:r>
              <a:rPr lang="en-US" sz="2800" dirty="0">
                <a:solidFill>
                  <a:schemeClr val="tx1"/>
                </a:solidFill>
              </a:rPr>
              <a:t> test has been shown to identify patients with MI who are at high and low risk of subsequent cardiovascular events in 2 separate studies: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The </a:t>
            </a:r>
            <a:r>
              <a:rPr lang="en-US" sz="2600" dirty="0" err="1">
                <a:solidFill>
                  <a:schemeClr val="tx1"/>
                </a:solidFill>
              </a:rPr>
              <a:t>pFCG</a:t>
            </a:r>
            <a:r>
              <a:rPr lang="en-US" sz="2600" dirty="0">
                <a:solidFill>
                  <a:schemeClr val="tx1"/>
                </a:solidFill>
              </a:rPr>
              <a:t> test is a validated prognostic tool to discriminate risk.</a:t>
            </a:r>
          </a:p>
          <a:p>
            <a:pPr marL="457200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When clinicians are considering early de-escalation of DAPT, the </a:t>
            </a:r>
            <a:r>
              <a:rPr lang="en-US" sz="2800" dirty="0" err="1">
                <a:solidFill>
                  <a:schemeClr val="tx1"/>
                </a:solidFill>
              </a:rPr>
              <a:t>pFCG</a:t>
            </a:r>
            <a:r>
              <a:rPr lang="en-US" sz="2800" dirty="0">
                <a:solidFill>
                  <a:schemeClr val="tx1"/>
                </a:solidFill>
              </a:rPr>
              <a:t> test can provide meaningful information to assist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218189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632F07-694F-7140-C50A-0672CBCDC7C9}"/>
              </a:ext>
            </a:extLst>
          </p:cNvPr>
          <p:cNvSpPr txBox="1"/>
          <p:nvPr/>
        </p:nvSpPr>
        <p:spPr>
          <a:xfrm>
            <a:off x="793376" y="1625022"/>
            <a:ext cx="99911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David J Schneider is named inventor on patents (US 10,502,737, US 11,747,335 B2) that propose the use of </a:t>
            </a:r>
            <a:r>
              <a:rPr lang="en-US" sz="2000" dirty="0" err="1"/>
              <a:t>FcγRIIa</a:t>
            </a:r>
            <a:r>
              <a:rPr lang="en-US" sz="2000" dirty="0"/>
              <a:t> for assaying platelet reactivity and treatment selection.  </a:t>
            </a:r>
          </a:p>
          <a:p>
            <a:endParaRPr lang="en-US" sz="2000" dirty="0"/>
          </a:p>
          <a:p>
            <a:r>
              <a:rPr lang="en-US" sz="2000" dirty="0"/>
              <a:t>David J. Schneider is a co-founder of </a:t>
            </a:r>
            <a:r>
              <a:rPr lang="en-US" sz="2000" dirty="0" err="1"/>
              <a:t>Prolocor</a:t>
            </a:r>
            <a:r>
              <a:rPr lang="en-US" sz="2000" dirty="0"/>
              <a:t>, which is developing the platelet </a:t>
            </a:r>
            <a:r>
              <a:rPr lang="en-US" sz="2000" dirty="0" err="1"/>
              <a:t>FcγRIIa</a:t>
            </a:r>
            <a:r>
              <a:rPr lang="en-US" sz="2000" dirty="0"/>
              <a:t> test for clinical 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68FCA-F9F6-581A-ACDF-CCA517DAE945}"/>
              </a:ext>
            </a:extLst>
          </p:cNvPr>
          <p:cNvSpPr txBox="1"/>
          <p:nvPr/>
        </p:nvSpPr>
        <p:spPr>
          <a:xfrm>
            <a:off x="147352" y="616244"/>
            <a:ext cx="3167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C6E"/>
                </a:solidFill>
                <a:latin typeface="+mj-lt"/>
                <a:ea typeface="+mj-ea"/>
                <a:cs typeface="+mj-cs"/>
              </a:rPr>
              <a:t>Disclosure</a:t>
            </a:r>
          </a:p>
        </p:txBody>
      </p:sp>
    </p:spTree>
    <p:extLst>
      <p:ext uri="{BB962C8B-B14F-4D97-AF65-F5344CB8AC3E}">
        <p14:creationId xmlns:p14="http://schemas.microsoft.com/office/powerpoint/2010/main" val="326921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4FF4A-B25B-4B86-BDFC-408CA885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21C67-E889-4C75-83AE-145FEEF2664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C6E"/>
                </a:solidFill>
                <a:effectLst/>
                <a:uLnTx/>
                <a:uFillTx/>
                <a:latin typeface="Avenir 45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C6E"/>
              </a:solidFill>
              <a:effectLst/>
              <a:uLnTx/>
              <a:uFillTx/>
              <a:latin typeface="Avenir 45 Book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1099A9-706C-2124-E067-416F32E0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28" y="216452"/>
            <a:ext cx="11675056" cy="911719"/>
          </a:xfrm>
        </p:spPr>
        <p:txBody>
          <a:bodyPr/>
          <a:lstStyle/>
          <a:p>
            <a:br>
              <a:rPr lang="en-US" sz="2800" dirty="0"/>
            </a:br>
            <a:r>
              <a:rPr lang="en-US" dirty="0"/>
              <a:t>Balancing Risk of Thrombosis and Bleeding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1E13332A-D584-6D46-A381-D2080E27B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204E8-3F19-2C46-816A-1203D3652DD9}"/>
              </a:ext>
            </a:extLst>
          </p:cNvPr>
          <p:cNvSpPr/>
          <p:nvPr/>
        </p:nvSpPr>
        <p:spPr>
          <a:xfrm>
            <a:off x="585098" y="612961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j-lt"/>
                <a:ea typeface="+mj-ea"/>
                <a:cs typeface="+mj-cs"/>
              </a:rPr>
              <a:t>Hara H, et al. </a:t>
            </a:r>
            <a:r>
              <a:rPr lang="en-US" sz="1400" dirty="0" err="1">
                <a:latin typeface="+mj-lt"/>
                <a:ea typeface="+mj-ea"/>
                <a:cs typeface="+mj-cs"/>
              </a:rPr>
              <a:t>Circ</a:t>
            </a:r>
            <a:r>
              <a:rPr lang="en-US" sz="1400" dirty="0">
                <a:latin typeface="+mj-lt"/>
                <a:ea typeface="+mj-ea"/>
                <a:cs typeface="+mj-cs"/>
              </a:rPr>
              <a:t> Cardiovasc </a:t>
            </a:r>
            <a:r>
              <a:rPr lang="en-US" sz="1400" dirty="0" err="1">
                <a:latin typeface="+mj-lt"/>
                <a:ea typeface="+mj-ea"/>
                <a:cs typeface="+mj-cs"/>
              </a:rPr>
              <a:t>Interv</a:t>
            </a:r>
            <a:r>
              <a:rPr lang="en-US" sz="1400" dirty="0">
                <a:latin typeface="+mj-lt"/>
                <a:ea typeface="+mj-ea"/>
                <a:cs typeface="+mj-cs"/>
              </a:rPr>
              <a:t>. 2020 Sep;13(9):e009177.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5DBC52-6939-D34D-A5D1-028977778074}"/>
              </a:ext>
            </a:extLst>
          </p:cNvPr>
          <p:cNvGrpSpPr/>
          <p:nvPr/>
        </p:nvGrpSpPr>
        <p:grpSpPr>
          <a:xfrm>
            <a:off x="96499" y="1847424"/>
            <a:ext cx="11816922" cy="3421192"/>
            <a:chOff x="226789" y="1572837"/>
            <a:chExt cx="11816922" cy="3421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C7A4B4-489F-7F4A-BBA2-92647F89A433}"/>
                </a:ext>
              </a:extLst>
            </p:cNvPr>
            <p:cNvGrpSpPr/>
            <p:nvPr/>
          </p:nvGrpSpPr>
          <p:grpSpPr>
            <a:xfrm>
              <a:off x="7696371" y="1572837"/>
              <a:ext cx="4347340" cy="3421192"/>
              <a:chOff x="7696371" y="1572837"/>
              <a:chExt cx="4347340" cy="3421192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E1A17E1-3B86-0244-B007-7BC1647CF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6371" y="2291079"/>
                <a:ext cx="4251118" cy="2702950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EFCE3A6-FA58-E74F-AF3F-5C67061B2B91}"/>
                  </a:ext>
                </a:extLst>
              </p:cNvPr>
              <p:cNvSpPr txBox="1"/>
              <p:nvPr/>
            </p:nvSpPr>
            <p:spPr>
              <a:xfrm>
                <a:off x="8269793" y="1572837"/>
                <a:ext cx="37739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cs typeface="Arial" panose="020B0604020202020204" pitchFamily="34" charset="0"/>
                  </a:rPr>
                  <a:t>2-Year Mortality:  BARC Bleeding</a:t>
                </a:r>
              </a:p>
              <a:p>
                <a:pPr algn="ctr"/>
                <a:r>
                  <a:rPr lang="en-US" b="1" dirty="0">
                    <a:cs typeface="Arial" panose="020B0604020202020204" pitchFamily="34" charset="0"/>
                  </a:rPr>
                  <a:t> (2,3,5) After PCI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3A120EB-881B-DD4D-81E6-F249C68FDA32}"/>
                  </a:ext>
                </a:extLst>
              </p:cNvPr>
              <p:cNvSpPr/>
              <p:nvPr/>
            </p:nvSpPr>
            <p:spPr>
              <a:xfrm>
                <a:off x="8078875" y="2291079"/>
                <a:ext cx="38183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AFA0582-68AE-3A4B-826F-524FBDB80AC4}"/>
                </a:ext>
              </a:extLst>
            </p:cNvPr>
            <p:cNvGrpSpPr/>
            <p:nvPr/>
          </p:nvGrpSpPr>
          <p:grpSpPr>
            <a:xfrm>
              <a:off x="226789" y="1613543"/>
              <a:ext cx="4028682" cy="3380486"/>
              <a:chOff x="226789" y="1613543"/>
              <a:chExt cx="4028682" cy="3380486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9668AC2-F3D4-1346-B580-6B09CD77A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789" y="2291079"/>
                <a:ext cx="4028682" cy="2702950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A6CF92-2329-2F48-B87C-33EDD64C9A73}"/>
                  </a:ext>
                </a:extLst>
              </p:cNvPr>
              <p:cNvSpPr txBox="1"/>
              <p:nvPr/>
            </p:nvSpPr>
            <p:spPr>
              <a:xfrm>
                <a:off x="752247" y="1613543"/>
                <a:ext cx="342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cs typeface="Arial" panose="020B0604020202020204" pitchFamily="34" charset="0"/>
                  </a:rPr>
                  <a:t>2-Year Mortality:  MI after PCI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93FDC15-0D23-0243-9084-B0E879A32F55}"/>
                  </a:ext>
                </a:extLst>
              </p:cNvPr>
              <p:cNvSpPr/>
              <p:nvPr/>
            </p:nvSpPr>
            <p:spPr>
              <a:xfrm>
                <a:off x="360218" y="2291079"/>
                <a:ext cx="312239" cy="2489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FC6E53A-9E87-F641-88FC-5346477B4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7774" y="2291079"/>
              <a:ext cx="3578730" cy="270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19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F74F8-8E47-AA70-DD13-E26737C5C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09" y="1821816"/>
            <a:ext cx="5186782" cy="388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33C658-1394-06E2-424D-542704F45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36" y="1840426"/>
            <a:ext cx="5186782" cy="3861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91F2A1-A9FB-EA67-BDAC-1BBEDCEFBA3B}"/>
              </a:ext>
            </a:extLst>
          </p:cNvPr>
          <p:cNvSpPr txBox="1"/>
          <p:nvPr/>
        </p:nvSpPr>
        <p:spPr>
          <a:xfrm>
            <a:off x="270090" y="375369"/>
            <a:ext cx="11625427" cy="48885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C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Early De-Escalation: Trading Less Bleeding for More Ischemic 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0D61A-D199-4FA5-912E-BBE0894A3837}"/>
              </a:ext>
            </a:extLst>
          </p:cNvPr>
          <p:cNvSpPr txBox="1"/>
          <p:nvPr/>
        </p:nvSpPr>
        <p:spPr>
          <a:xfrm>
            <a:off x="480490" y="6177812"/>
            <a:ext cx="4239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+mj-lt"/>
                <a:ea typeface="+mj-ea"/>
                <a:cs typeface="+mj-cs"/>
              </a:rPr>
              <a:t>Watanabe H, et al JAMA </a:t>
            </a:r>
            <a:r>
              <a:rPr lang="pt-BR" sz="1400" dirty="0" err="1">
                <a:latin typeface="+mj-lt"/>
                <a:ea typeface="+mj-ea"/>
                <a:cs typeface="+mj-cs"/>
              </a:rPr>
              <a:t>Cardiol</a:t>
            </a:r>
            <a:r>
              <a:rPr lang="pt-BR" sz="1400" dirty="0">
                <a:latin typeface="+mj-lt"/>
                <a:ea typeface="+mj-ea"/>
                <a:cs typeface="+mj-cs"/>
              </a:rPr>
              <a:t> 2022;7:407-417</a:t>
            </a:r>
            <a:endParaRPr lang="en-US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3F0D3-5BFE-EFA3-6CA1-9960717FEC1C}"/>
              </a:ext>
            </a:extLst>
          </p:cNvPr>
          <p:cNvSpPr txBox="1"/>
          <p:nvPr/>
        </p:nvSpPr>
        <p:spPr>
          <a:xfrm>
            <a:off x="303171" y="1105323"/>
            <a:ext cx="3705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  <a:ea typeface="+mj-ea"/>
                <a:cs typeface="+mj-cs"/>
              </a:rPr>
              <a:t>STOPDAPT-2 ACS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97AF38-CADD-0725-3212-C2D90479D125}"/>
              </a:ext>
            </a:extLst>
          </p:cNvPr>
          <p:cNvSpPr txBox="1"/>
          <p:nvPr/>
        </p:nvSpPr>
        <p:spPr>
          <a:xfrm>
            <a:off x="2005305" y="1463991"/>
            <a:ext cx="252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ea typeface="+mj-ea"/>
                <a:cs typeface="+mj-cs"/>
              </a:rPr>
              <a:t>Cardiovascular Events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DA277-1EC5-961B-D9CA-F7838BBE57B8}"/>
              </a:ext>
            </a:extLst>
          </p:cNvPr>
          <p:cNvSpPr txBox="1"/>
          <p:nvPr/>
        </p:nvSpPr>
        <p:spPr>
          <a:xfrm>
            <a:off x="7970133" y="143756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ea typeface="+mj-ea"/>
                <a:cs typeface="+mj-cs"/>
              </a:rPr>
              <a:t>Bleeding Events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2B4AA5-375C-A54D-BE88-D489AD14B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036D57-D29D-3A45-9711-044D0DFF79C3}"/>
              </a:ext>
            </a:extLst>
          </p:cNvPr>
          <p:cNvSpPr txBox="1"/>
          <p:nvPr/>
        </p:nvSpPr>
        <p:spPr>
          <a:xfrm>
            <a:off x="658410" y="5682975"/>
            <a:ext cx="544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*cardiovascular death, myocardial infarction, definite stent thrombosis, or any stroke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B6D1B-8D0C-034A-A01D-1EFD409C08EF}"/>
              </a:ext>
            </a:extLst>
          </p:cNvPr>
          <p:cNvSpPr txBox="1"/>
          <p:nvPr/>
        </p:nvSpPr>
        <p:spPr>
          <a:xfrm>
            <a:off x="6302636" y="5735925"/>
            <a:ext cx="544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**Thrombolysis in Myocardial Infarction major or minor bleeding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01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91F2A1-A9FB-EA67-BDAC-1BBEDCEFBA3B}"/>
              </a:ext>
            </a:extLst>
          </p:cNvPr>
          <p:cNvSpPr txBox="1"/>
          <p:nvPr/>
        </p:nvSpPr>
        <p:spPr>
          <a:xfrm>
            <a:off x="270090" y="375369"/>
            <a:ext cx="11625427" cy="48885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C6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dirty="0">
                <a:cs typeface="Arial" panose="020B0604020202020204" pitchFamily="34" charset="0"/>
              </a:rPr>
              <a:t>High Platelet Reactivity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0D61A-D199-4FA5-912E-BBE0894A3837}"/>
              </a:ext>
            </a:extLst>
          </p:cNvPr>
          <p:cNvSpPr txBox="1"/>
          <p:nvPr/>
        </p:nvSpPr>
        <p:spPr>
          <a:xfrm>
            <a:off x="426701" y="6164365"/>
            <a:ext cx="4239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 err="1"/>
              <a:t>Breet</a:t>
            </a:r>
            <a:r>
              <a:rPr lang="en-US" altLang="en-US" sz="1400" dirty="0"/>
              <a:t> et al. JAMA 2010;303:754-762.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3F0D3-5BFE-EFA3-6CA1-9960717FEC1C}"/>
              </a:ext>
            </a:extLst>
          </p:cNvPr>
          <p:cNvSpPr txBox="1"/>
          <p:nvPr/>
        </p:nvSpPr>
        <p:spPr>
          <a:xfrm>
            <a:off x="303171" y="1097443"/>
            <a:ext cx="10360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Predicts a Greater Risk of Cardiovascular (CV) Events after PCI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2B4AA5-375C-A54D-BE88-D489AD14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6F64C5F-DFBE-2E4F-91B1-D22BA451D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72642"/>
              </p:ext>
            </p:extLst>
          </p:nvPr>
        </p:nvGraphicFramePr>
        <p:xfrm>
          <a:off x="5894544" y="1572864"/>
          <a:ext cx="5370512" cy="4095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9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Clinical Outcomes Based on Platelet Reactivity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Platelet Function Test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On Treatment Reactivity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 value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6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LTA 5 µM ADP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&lt;42.9% (n=604)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≥42.9% (n=445)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CV Events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2.09 (1.34-3.25)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&lt;0.001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LTA 20 µM ADP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&lt;64.5% (n=659)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≥64.5% (n=392)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CV Events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2.05 (1.32-3.19)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&lt;0.001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VerifyNow P2Y12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&lt;236 PRU (n=646)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≥236 PRU (n=406)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CV Events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2.53 (1.63-3.91)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&lt;0.001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Plateletworks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&lt;80.5 (n=344)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≥80.5  (n=262)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CV Events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2.22 (1.25-3.93)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13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CV Events - cardiovascular events that includes death, myocardial infarction or stroke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LTA - light transmission aggregometry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FD17FBF-8D55-8347-871C-429A6C01A484}"/>
              </a:ext>
            </a:extLst>
          </p:cNvPr>
          <p:cNvSpPr txBox="1"/>
          <p:nvPr/>
        </p:nvSpPr>
        <p:spPr>
          <a:xfrm>
            <a:off x="426701" y="4373575"/>
            <a:ext cx="51403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Platelet Function tests: consistently (more than </a:t>
            </a:r>
            <a:r>
              <a:rPr lang="en-US" b="1" dirty="0">
                <a:cs typeface="Arial" panose="020B0604020202020204" pitchFamily="34" charset="0"/>
              </a:rPr>
              <a:t>100</a:t>
            </a:r>
            <a:r>
              <a:rPr lang="en-US" dirty="0">
                <a:cs typeface="Arial" panose="020B0604020202020204" pitchFamily="34" charset="0"/>
              </a:rPr>
              <a:t> prospective randomized studies including more than </a:t>
            </a:r>
            <a:r>
              <a:rPr lang="en-US" b="1" dirty="0">
                <a:cs typeface="Arial" panose="020B0604020202020204" pitchFamily="34" charset="0"/>
              </a:rPr>
              <a:t>22,000</a:t>
            </a:r>
            <a:r>
              <a:rPr lang="en-US" dirty="0">
                <a:cs typeface="Arial" panose="020B0604020202020204" pitchFamily="34" charset="0"/>
              </a:rPr>
              <a:t> patients) identify patients at greater risk of ischemic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E0E2F3-B762-4D42-8648-399936B29012}"/>
              </a:ext>
            </a:extLst>
          </p:cNvPr>
          <p:cNvSpPr/>
          <p:nvPr/>
        </p:nvSpPr>
        <p:spPr>
          <a:xfrm>
            <a:off x="426701" y="197054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1,069 patients, Elective PCI, 1 </a:t>
            </a:r>
            <a:r>
              <a:rPr lang="en-US" altLang="en-US" dirty="0" err="1"/>
              <a:t>yr</a:t>
            </a:r>
            <a:r>
              <a:rPr lang="en-US" altLang="en-US" dirty="0"/>
              <a:t> follow-up</a:t>
            </a:r>
          </a:p>
          <a:p>
            <a:endParaRPr lang="en-US" altLang="en-US" b="1" dirty="0"/>
          </a:p>
          <a:p>
            <a:r>
              <a:rPr lang="en-US" altLang="en-US" b="1" dirty="0"/>
              <a:t>CV Event Rates: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Low Platelet Reactivity  ~6%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High Platelet Reactivity ~12%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755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91F2A1-A9FB-EA67-BDAC-1BBEDCEFBA3B}"/>
              </a:ext>
            </a:extLst>
          </p:cNvPr>
          <p:cNvSpPr txBox="1"/>
          <p:nvPr/>
        </p:nvSpPr>
        <p:spPr>
          <a:xfrm>
            <a:off x="270090" y="375369"/>
            <a:ext cx="11625427" cy="48885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C6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 of Platelet Function Tests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3F0D3-5BFE-EFA3-6CA1-9960717FEC1C}"/>
              </a:ext>
            </a:extLst>
          </p:cNvPr>
          <p:cNvSpPr txBox="1"/>
          <p:nvPr/>
        </p:nvSpPr>
        <p:spPr>
          <a:xfrm>
            <a:off x="303171" y="1097443"/>
            <a:ext cx="10360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Platelets are Activated </a:t>
            </a:r>
            <a:r>
              <a:rPr lang="en-US" sz="2000" b="1" i="1" dirty="0">
                <a:cs typeface="Arial" panose="020B0604020202020204" pitchFamily="34" charset="0"/>
              </a:rPr>
              <a:t>In Vitro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2B4AA5-375C-A54D-BE88-D489AD14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E0E2F3-B762-4D42-8648-399936B29012}"/>
              </a:ext>
            </a:extLst>
          </p:cNvPr>
          <p:cNvSpPr/>
          <p:nvPr/>
        </p:nvSpPr>
        <p:spPr>
          <a:xfrm>
            <a:off x="609830" y="1572864"/>
            <a:ext cx="106050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Phlebotomy can lead to activation of platelets (can change results)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Anticoagulant influences platelet activation (can change results)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Activation in response to a single agonist or group of agonists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No consensus on optimal agonist(s)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Concentration of agonist must be selected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No consensus on optimal concentration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Platelet function is highly variable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Variation is seen during the course of 1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Analogy: Defining treatment based on platelet function tests is like defining treatment based on a random glucose test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04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5664-516F-624D-999E-7BDCCBB2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71" y="148573"/>
            <a:ext cx="11602995" cy="911719"/>
          </a:xfrm>
        </p:spPr>
        <p:txBody>
          <a:bodyPr/>
          <a:lstStyle/>
          <a:p>
            <a:r>
              <a:rPr lang="en-US" dirty="0"/>
              <a:t>A New Cardiovascular Risk Marker: </a:t>
            </a:r>
            <a:r>
              <a:rPr lang="en-US" dirty="0">
                <a:solidFill>
                  <a:schemeClr val="accent1"/>
                </a:solidFill>
              </a:rPr>
              <a:t>Platelet </a:t>
            </a:r>
            <a:r>
              <a:rPr lang="en-US" dirty="0" err="1">
                <a:solidFill>
                  <a:schemeClr val="accent1"/>
                </a:solidFill>
              </a:rPr>
              <a:t>FcγRIIa</a:t>
            </a:r>
            <a:r>
              <a:rPr lang="en-US" dirty="0">
                <a:solidFill>
                  <a:schemeClr val="accent1"/>
                </a:solidFill>
              </a:rPr>
              <a:t> (</a:t>
            </a:r>
            <a:r>
              <a:rPr lang="en-US" dirty="0" err="1">
                <a:solidFill>
                  <a:schemeClr val="accent1"/>
                </a:solidFill>
              </a:rPr>
              <a:t>pFCG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FE4D2-CFD5-A04B-9BE1-F313B75E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1C67-E889-4C75-83AE-145FEEF2664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diagram of a platelet&#10;&#10;Description automatically generated">
            <a:extLst>
              <a:ext uri="{FF2B5EF4-FFF2-40B4-BE49-F238E27FC236}">
                <a16:creationId xmlns:a16="http://schemas.microsoft.com/office/drawing/2014/main" id="{72877FC6-3ED9-374A-9CDC-2FF7C72B0E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183" y="1656649"/>
            <a:ext cx="6130958" cy="4291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71A44C-B90C-EB4D-AD62-51187F64B756}"/>
              </a:ext>
            </a:extLst>
          </p:cNvPr>
          <p:cNvSpPr/>
          <p:nvPr/>
        </p:nvSpPr>
        <p:spPr>
          <a:xfrm>
            <a:off x="303171" y="1097422"/>
            <a:ext cx="11372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2C6E"/>
                </a:solidFill>
              </a:rPr>
              <a:t>pFCG</a:t>
            </a:r>
            <a:r>
              <a:rPr lang="en-US" sz="2000" b="1" i="1" dirty="0">
                <a:solidFill>
                  <a:srgbClr val="002C6E"/>
                </a:solidFill>
              </a:rPr>
              <a:t> expression predicts high or low risk of cardiovascular events (death, MI, stroke)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02F57B3-C3C4-FA46-8A4C-8F761DAF3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DC8EBD-0EF9-7A4F-9B99-6A37A4AEC5E5}"/>
              </a:ext>
            </a:extLst>
          </p:cNvPr>
          <p:cNvSpPr txBox="1"/>
          <p:nvPr/>
        </p:nvSpPr>
        <p:spPr>
          <a:xfrm>
            <a:off x="621957" y="6233337"/>
            <a:ext cx="3033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Lopez JA.</a:t>
            </a:r>
            <a:r>
              <a:rPr lang="en-US" sz="1400" i="1" dirty="0"/>
              <a:t> Blood</a:t>
            </a:r>
            <a:r>
              <a:rPr lang="en-US" sz="1400" dirty="0"/>
              <a:t> 2013;121: 1674–5.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4EBA11-038F-4540-ABED-811F7DF08D3F}"/>
              </a:ext>
            </a:extLst>
          </p:cNvPr>
          <p:cNvSpPr>
            <a:spLocks noGrp="1"/>
          </p:cNvSpPr>
          <p:nvPr/>
        </p:nvSpPr>
        <p:spPr>
          <a:xfrm>
            <a:off x="303171" y="1743082"/>
            <a:ext cx="5403946" cy="44902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pFCG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first described almost 40 years ago as an </a:t>
            </a:r>
            <a:r>
              <a:rPr lang="en-US" sz="20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immunoreceptor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recently a second function was identified, it plays a key role in amplification of platelet activation and aggregation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3738" lvl="1" indent="-23653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expressed on the surface of platelets and during early activation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translocates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into ‘lipid rafts’ (clusters)</a:t>
            </a:r>
          </a:p>
          <a:p>
            <a:pPr marL="693738" lvl="1" indent="-23653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FCG is then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crosslinked and phosphorylated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3738" lvl="1" indent="-23653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an important conduit in signaling mediated by other platelet receptors, including integrins’ ‘outside-in’ signaling 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3738" lvl="1" indent="-23653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Greater expression leads to greater activation in response to any agonist/stimulus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84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91F2A1-A9FB-EA67-BDAC-1BBEDCEFBA3B}"/>
              </a:ext>
            </a:extLst>
          </p:cNvPr>
          <p:cNvSpPr txBox="1"/>
          <p:nvPr/>
        </p:nvSpPr>
        <p:spPr>
          <a:xfrm>
            <a:off x="270090" y="375369"/>
            <a:ext cx="11625427" cy="48885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C6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Platelet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FcɣRIIa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pFCG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Test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2B4AA5-375C-A54D-BE88-D489AD14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E0E2F3-B762-4D42-8648-399936B29012}"/>
              </a:ext>
            </a:extLst>
          </p:cNvPr>
          <p:cNvSpPr/>
          <p:nvPr/>
        </p:nvSpPr>
        <p:spPr>
          <a:xfrm>
            <a:off x="461910" y="1421479"/>
            <a:ext cx="1060501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Leverages the prognostic implications of increased platelet reactivity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More than 100 studies and &gt;22,000 patients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cs typeface="Arial" panose="020B0604020202020204" pitchFamily="34" charset="0"/>
              </a:rPr>
              <a:t>pFCG</a:t>
            </a:r>
            <a:r>
              <a:rPr lang="en-US" sz="2000" dirty="0">
                <a:cs typeface="Arial" panose="020B0604020202020204" pitchFamily="34" charset="0"/>
              </a:rPr>
              <a:t> Test quantifies FCG on fixed platelets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Limited manipulation of platelets (not a functional test)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FCG quantified with flow cytometry, which enhances precision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Results from 10,000 platelets obtained in ~1 minute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Duplicate test variation 2-5%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FCG Test can be performed up to 5 days after phlebotomy with variation of 5-10%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cs typeface="Arial" panose="020B0604020202020204" pitchFamily="34" charset="0"/>
              </a:rPr>
              <a:t>pFCG</a:t>
            </a:r>
            <a:r>
              <a:rPr lang="en-US" sz="2000" dirty="0">
                <a:cs typeface="Arial" panose="020B0604020202020204" pitchFamily="34" charset="0"/>
              </a:rPr>
              <a:t> Test avoids challenges of platelet function tests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Phlebotomy and anticoagulant do not influence results.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No agonist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Megakaryocyte production defines platelet FCG during the life of a platelet (~7 days)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Treatments (e.g. antiplatelet drugs) that change platelet function don’t influence </a:t>
            </a:r>
            <a:r>
              <a:rPr lang="en-US" dirty="0" err="1">
                <a:cs typeface="Arial" panose="020B0604020202020204" pitchFamily="34" charset="0"/>
              </a:rPr>
              <a:t>pFCG</a:t>
            </a:r>
            <a:r>
              <a:rPr lang="en-US" dirty="0">
                <a:cs typeface="Arial" panose="020B0604020202020204" pitchFamily="34" charset="0"/>
              </a:rPr>
              <a:t>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0605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5C30D2-5794-4976-BFC6-F040CB06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011" y="5755848"/>
            <a:ext cx="5711608" cy="795739"/>
          </a:xfrm>
        </p:spPr>
        <p:txBody>
          <a:bodyPr/>
          <a:lstStyle/>
          <a:p>
            <a:r>
              <a:rPr lang="en-US" sz="2000" i="1" dirty="0" err="1">
                <a:solidFill>
                  <a:schemeClr val="accent1"/>
                </a:solidFill>
              </a:rPr>
              <a:t>pFCG</a:t>
            </a:r>
            <a:r>
              <a:rPr lang="en-US" sz="2000" i="1" dirty="0">
                <a:solidFill>
                  <a:schemeClr val="accent1"/>
                </a:solidFill>
              </a:rPr>
              <a:t> discriminates high and low risk of CVE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698C5-9FE2-4A72-903D-D6DF312F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21C67-E889-4C75-83AE-145FEEF2664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C6E"/>
                </a:solidFill>
                <a:effectLst/>
                <a:uLnTx/>
                <a:uFillTx/>
                <a:latin typeface="Avenir 45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C6E"/>
              </a:solidFill>
              <a:effectLst/>
              <a:uLnTx/>
              <a:uFillTx/>
              <a:latin typeface="Avenir 45 Book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437F6-2C42-0ED6-0774-EAD07A17E04C}"/>
              </a:ext>
            </a:extLst>
          </p:cNvPr>
          <p:cNvSpPr txBox="1"/>
          <p:nvPr/>
        </p:nvSpPr>
        <p:spPr>
          <a:xfrm>
            <a:off x="621957" y="6020581"/>
            <a:ext cx="8413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400" dirty="0">
                <a:solidFill>
                  <a:prstClr val="white">
                    <a:lumMod val="50000"/>
                  </a:prstClr>
                </a:solidFill>
              </a:rPr>
              <a:t>Schneider DJ, et al, J Am </a:t>
            </a:r>
            <a:r>
              <a:rPr lang="de-DE" sz="1400" dirty="0" err="1">
                <a:solidFill>
                  <a:prstClr val="white">
                    <a:lumMod val="50000"/>
                  </a:prstClr>
                </a:solidFill>
              </a:rPr>
              <a:t>Coll</a:t>
            </a:r>
            <a:r>
              <a:rPr lang="de-DE" sz="14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white">
                    <a:lumMod val="50000"/>
                  </a:prstClr>
                </a:solidFill>
              </a:rPr>
              <a:t>Cardiol</a:t>
            </a:r>
            <a:r>
              <a:rPr lang="de-DE" sz="1400" dirty="0">
                <a:solidFill>
                  <a:prstClr val="white">
                    <a:lumMod val="50000"/>
                  </a:prstClr>
                </a:solidFill>
              </a:rPr>
              <a:t> 2018;72:27-9.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Schneider DJ, et al. Am J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Cardiol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2020;125:670-2.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4227B9-6AA9-2643-89E0-0A2A69C5C605}"/>
              </a:ext>
            </a:extLst>
          </p:cNvPr>
          <p:cNvGrpSpPr/>
          <p:nvPr/>
        </p:nvGrpSpPr>
        <p:grpSpPr>
          <a:xfrm>
            <a:off x="6659764" y="1343374"/>
            <a:ext cx="4752026" cy="4591049"/>
            <a:chOff x="3734403" y="1462371"/>
            <a:chExt cx="4752026" cy="45910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412"/>
            <a:stretch/>
          </p:blipFill>
          <p:spPr>
            <a:xfrm>
              <a:off x="3734403" y="1462371"/>
              <a:ext cx="4752026" cy="4591049"/>
            </a:xfrm>
            <a:prstGeom prst="rect">
              <a:avLst/>
            </a:prstGeom>
            <a:ln>
              <a:solidFill>
                <a:srgbClr val="002C6E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5048738" y="3016738"/>
              <a:ext cx="2704124" cy="476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8738" y="3016738"/>
              <a:ext cx="918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Low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pFCG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48738" y="3236033"/>
              <a:ext cx="9525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High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pFCG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79C21E4-F8B5-4046-B6C3-04E7A8EBEF37}"/>
              </a:ext>
            </a:extLst>
          </p:cNvPr>
          <p:cNvSpPr txBox="1">
            <a:spLocks/>
          </p:cNvSpPr>
          <p:nvPr/>
        </p:nvSpPr>
        <p:spPr>
          <a:xfrm>
            <a:off x="281306" y="153492"/>
            <a:ext cx="11602995" cy="9117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C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Single-center Study: </a:t>
            </a:r>
            <a:r>
              <a:rPr lang="en-US" dirty="0">
                <a:solidFill>
                  <a:schemeClr val="accent1"/>
                </a:solidFill>
              </a:rPr>
              <a:t>Assess Ability of </a:t>
            </a:r>
            <a:r>
              <a:rPr lang="en-US" dirty="0" err="1">
                <a:solidFill>
                  <a:schemeClr val="accent1"/>
                </a:solidFill>
              </a:rPr>
              <a:t>pFCG</a:t>
            </a:r>
            <a:r>
              <a:rPr lang="en-US" dirty="0">
                <a:solidFill>
                  <a:schemeClr val="accent1"/>
                </a:solidFill>
              </a:rPr>
              <a:t> to Identify Risk of CVE 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E12E10-89F8-5545-9C2A-100CFDCA87C8}"/>
              </a:ext>
            </a:extLst>
          </p:cNvPr>
          <p:cNvSpPr/>
          <p:nvPr/>
        </p:nvSpPr>
        <p:spPr>
          <a:xfrm>
            <a:off x="306005" y="1108290"/>
            <a:ext cx="6153341" cy="502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Single center, 197 patients with MI, average follow-up 20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Hypothesis: Platelet </a:t>
            </a:r>
            <a:r>
              <a:rPr lang="en-US" dirty="0" err="1"/>
              <a:t>FcγRIIa</a:t>
            </a:r>
            <a:r>
              <a:rPr lang="en-US" dirty="0"/>
              <a:t> amplifies platelet activation, identifies increased platelet reactivity, thus, increased CV risk</a:t>
            </a: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Patients with known higher risk of cardiovascular events (older, with diabetes or previous revascularization) had higher </a:t>
            </a:r>
            <a:r>
              <a:rPr lang="en-US" dirty="0" err="1"/>
              <a:t>pFCG</a:t>
            </a:r>
            <a:endParaRPr lang="en-US" dirty="0"/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expression of </a:t>
            </a:r>
            <a:r>
              <a:rPr lang="en-US" dirty="0" err="1"/>
              <a:t>pFCG</a:t>
            </a:r>
            <a:r>
              <a:rPr lang="en-US" dirty="0"/>
              <a:t> compared to low was associated with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greater risk of D/MI/stroke (12.5% vs 3.2%, </a:t>
            </a:r>
            <a:r>
              <a:rPr lang="en-US" b="1" dirty="0"/>
              <a:t>OR 4.3,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95% CI 1.18-15.6, </a:t>
            </a:r>
            <a:r>
              <a:rPr lang="en-US" b="1" dirty="0"/>
              <a:t>p=0.027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greater risk of D/</a:t>
            </a:r>
            <a:r>
              <a:rPr lang="en-US" dirty="0">
                <a:cs typeface="Arial" panose="020B0604020202020204" pitchFamily="34" charset="0"/>
              </a:rPr>
              <a:t>MI/</a:t>
            </a:r>
            <a:r>
              <a:rPr lang="en-US" dirty="0" err="1">
                <a:cs typeface="Arial" panose="020B0604020202020204" pitchFamily="34" charset="0"/>
              </a:rPr>
              <a:t>revasc</a:t>
            </a:r>
            <a:r>
              <a:rPr lang="en-US" dirty="0">
                <a:cs typeface="Arial" panose="020B0604020202020204" pitchFamily="34" charset="0"/>
              </a:rPr>
              <a:t>/stroke (17.3% vs 6.5%, </a:t>
            </a:r>
            <a:r>
              <a:rPr lang="en-US" b="1" dirty="0">
                <a:cs typeface="Arial" panose="020B0604020202020204" pitchFamily="34" charset="0"/>
              </a:rPr>
              <a:t>OR 3.2, </a:t>
            </a:r>
            <a:r>
              <a:rPr lang="en-US" dirty="0">
                <a:cs typeface="Arial" panose="020B0604020202020204" pitchFamily="34" charset="0"/>
              </a:rPr>
              <a:t>95% CI 1.23-8.51, </a:t>
            </a:r>
            <a:r>
              <a:rPr lang="en-US" b="1" dirty="0">
                <a:cs typeface="Arial" panose="020B0604020202020204" pitchFamily="34" charset="0"/>
              </a:rPr>
              <a:t>p=0.017</a:t>
            </a:r>
            <a:r>
              <a:rPr lang="en-US" dirty="0"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Times New Roman" panose="02020603050405020304" pitchFamily="18" charset="0"/>
              </a:rPr>
              <a:t>pFCG</a:t>
            </a:r>
            <a:r>
              <a:rPr lang="en-US" dirty="0">
                <a:ea typeface="Times New Roman" panose="02020603050405020304" pitchFamily="18" charset="0"/>
              </a:rPr>
              <a:t> was the </a:t>
            </a:r>
            <a:r>
              <a:rPr lang="en-US" b="1" dirty="0">
                <a:ea typeface="Times New Roman" panose="02020603050405020304" pitchFamily="18" charset="0"/>
              </a:rPr>
              <a:t>sole</a:t>
            </a:r>
            <a:r>
              <a:rPr lang="en-US" dirty="0">
                <a:ea typeface="Times New Roman" panose="02020603050405020304" pitchFamily="18" charset="0"/>
              </a:rPr>
              <a:t> covariate (hazard ratio 3.9, p=0.035) associated with freedom from MI, stroke, and death.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F63CC1-9AA5-674D-9914-5127F49DD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303171" y="976412"/>
            <a:ext cx="1155926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6224"/>
      </p:ext>
    </p:extLst>
  </p:cSld>
  <p:clrMapOvr>
    <a:masterClrMapping/>
  </p:clrMapOvr>
</p:sld>
</file>

<file path=ppt/theme/theme1.xml><?xml version="1.0" encoding="utf-8"?>
<a:theme xmlns:a="http://schemas.openxmlformats.org/drawingml/2006/main" name="Dark Theme">
  <a:themeElements>
    <a:clrScheme name="Prolocor">
      <a:dk1>
        <a:sysClr val="windowText" lastClr="000000"/>
      </a:dk1>
      <a:lt1>
        <a:sysClr val="window" lastClr="FFFFFF"/>
      </a:lt1>
      <a:dk2>
        <a:srgbClr val="606060"/>
      </a:dk2>
      <a:lt2>
        <a:srgbClr val="E7E6E6"/>
      </a:lt2>
      <a:accent1>
        <a:srgbClr val="002C6E"/>
      </a:accent1>
      <a:accent2>
        <a:srgbClr val="DB1A24"/>
      </a:accent2>
      <a:accent3>
        <a:srgbClr val="60606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45 Book">
      <a:majorFont>
        <a:latin typeface="Avenir 45 Book"/>
        <a:ea typeface=""/>
        <a:cs typeface=""/>
      </a:majorFont>
      <a:minorFont>
        <a:latin typeface="Avenir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 Theme">
  <a:themeElements>
    <a:clrScheme name="Prolocor">
      <a:dk1>
        <a:sysClr val="windowText" lastClr="000000"/>
      </a:dk1>
      <a:lt1>
        <a:sysClr val="window" lastClr="FFFFFF"/>
      </a:lt1>
      <a:dk2>
        <a:srgbClr val="606060"/>
      </a:dk2>
      <a:lt2>
        <a:srgbClr val="E7E6E6"/>
      </a:lt2>
      <a:accent1>
        <a:srgbClr val="002C6E"/>
      </a:accent1>
      <a:accent2>
        <a:srgbClr val="DB1A24"/>
      </a:accent2>
      <a:accent3>
        <a:srgbClr val="606060"/>
      </a:accent3>
      <a:accent4>
        <a:srgbClr val="73C1B3"/>
      </a:accent4>
      <a:accent5>
        <a:srgbClr val="F8CA4E"/>
      </a:accent5>
      <a:accent6>
        <a:srgbClr val="FA8151"/>
      </a:accent6>
      <a:hlink>
        <a:srgbClr val="73C1B3"/>
      </a:hlink>
      <a:folHlink>
        <a:srgbClr val="F8CA4E"/>
      </a:folHlink>
    </a:clrScheme>
    <a:fontScheme name="Avenir 45 Book">
      <a:majorFont>
        <a:latin typeface="Avenir 45 Book"/>
        <a:ea typeface=""/>
        <a:cs typeface=""/>
      </a:majorFont>
      <a:minorFont>
        <a:latin typeface="Avenir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ight Theme">
  <a:themeElements>
    <a:clrScheme name="Prolocor">
      <a:dk1>
        <a:sysClr val="windowText" lastClr="000000"/>
      </a:dk1>
      <a:lt1>
        <a:sysClr val="window" lastClr="FFFFFF"/>
      </a:lt1>
      <a:dk2>
        <a:srgbClr val="606060"/>
      </a:dk2>
      <a:lt2>
        <a:srgbClr val="E7E6E6"/>
      </a:lt2>
      <a:accent1>
        <a:srgbClr val="002C6E"/>
      </a:accent1>
      <a:accent2>
        <a:srgbClr val="DB1A24"/>
      </a:accent2>
      <a:accent3>
        <a:srgbClr val="606060"/>
      </a:accent3>
      <a:accent4>
        <a:srgbClr val="73C1B3"/>
      </a:accent4>
      <a:accent5>
        <a:srgbClr val="F8CA4E"/>
      </a:accent5>
      <a:accent6>
        <a:srgbClr val="FA8151"/>
      </a:accent6>
      <a:hlink>
        <a:srgbClr val="73C1B3"/>
      </a:hlink>
      <a:folHlink>
        <a:srgbClr val="F8CA4E"/>
      </a:folHlink>
    </a:clrScheme>
    <a:fontScheme name="Avenir 45 Book">
      <a:majorFont>
        <a:latin typeface="Avenir 45 Book"/>
        <a:ea typeface=""/>
        <a:cs typeface=""/>
      </a:majorFont>
      <a:minorFont>
        <a:latin typeface="Avenir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ce46eec-4826-4846-a0c2-1b9ff037ecdd">
      <UserInfo>
        <DisplayName>David Schneider</DisplayName>
        <AccountId>13</AccountId>
        <AccountType/>
      </UserInfo>
    </SharedWithUsers>
    <TaxCatchAll xmlns="4ce46eec-4826-4846-a0c2-1b9ff037ecdd" xsi:nil="true"/>
    <lcf76f155ced4ddcb4097134ff3c332f xmlns="59e1b5eb-5381-41bf-b39c-c341e127f7c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AAE69A80B98847B76C53BAEA9B9816" ma:contentTypeVersion="15" ma:contentTypeDescription="Create a new document." ma:contentTypeScope="" ma:versionID="8afabab40dfefec1bb8538eb0aa6f6c3">
  <xsd:schema xmlns:xsd="http://www.w3.org/2001/XMLSchema" xmlns:xs="http://www.w3.org/2001/XMLSchema" xmlns:p="http://schemas.microsoft.com/office/2006/metadata/properties" xmlns:ns2="59e1b5eb-5381-41bf-b39c-c341e127f7c3" xmlns:ns3="4ce46eec-4826-4846-a0c2-1b9ff037ecdd" targetNamespace="http://schemas.microsoft.com/office/2006/metadata/properties" ma:root="true" ma:fieldsID="da5346d7bd56b325ab72c469bf61f5d7" ns2:_="" ns3:_="">
    <xsd:import namespace="59e1b5eb-5381-41bf-b39c-c341e127f7c3"/>
    <xsd:import namespace="4ce46eec-4826-4846-a0c2-1b9ff037ec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1b5eb-5381-41bf-b39c-c341e127f7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2964340-8e05-42de-8164-4ce34aa665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46eec-4826-4846-a0c2-1b9ff037ecd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a8efe9-f730-4c99-833d-a9ede9733338}" ma:internalName="TaxCatchAll" ma:showField="CatchAllData" ma:web="4ce46eec-4826-4846-a0c2-1b9ff037ec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B4ED4F-9472-48E1-8975-D7044765407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9e1b5eb-5381-41bf-b39c-c341e127f7c3"/>
    <ds:schemaRef ds:uri="http://purl.org/dc/terms/"/>
    <ds:schemaRef ds:uri="4ce46eec-4826-4846-a0c2-1b9ff037ecd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79016C-5934-47FE-98FC-EE1ADEA08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e1b5eb-5381-41bf-b39c-c341e127f7c3"/>
    <ds:schemaRef ds:uri="4ce46eec-4826-4846-a0c2-1b9ff037ec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DFAF46-F7F4-4822-A767-7E3B18255E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21239</TotalTime>
  <Words>1985</Words>
  <Application>Microsoft Office PowerPoint</Application>
  <PresentationFormat>Widescreen</PresentationFormat>
  <Paragraphs>382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 45 Book</vt:lpstr>
      <vt:lpstr>Calibri</vt:lpstr>
      <vt:lpstr>Times New Roman</vt:lpstr>
      <vt:lpstr>Dark Theme</vt:lpstr>
      <vt:lpstr>Light Theme</vt:lpstr>
      <vt:lpstr>1_Light Theme</vt:lpstr>
      <vt:lpstr>Predicting Risk of Subsequent Cardiovascular Events with a New Biomarker:  Platelet FcɣRIIa </vt:lpstr>
      <vt:lpstr>PowerPoint Presentation</vt:lpstr>
      <vt:lpstr> Balancing Risk of Thrombosis and Bleeding </vt:lpstr>
      <vt:lpstr>PowerPoint Presentation</vt:lpstr>
      <vt:lpstr>PowerPoint Presentation</vt:lpstr>
      <vt:lpstr>PowerPoint Presentation</vt:lpstr>
      <vt:lpstr>A New Cardiovascular Risk Marker: Platelet FcγRIIa (pFCG)</vt:lpstr>
      <vt:lpstr>PowerPoint Presentation</vt:lpstr>
      <vt:lpstr>pFCG discriminates high and low risk of CVE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Validation Study: Multivariate Analysis, Bleeding Endpoints</vt:lpstr>
      <vt:lpstr>Summary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Mika Stojanovic</dc:creator>
  <cp:keywords/>
  <dc:description/>
  <cp:lastModifiedBy>Schneider, David J.</cp:lastModifiedBy>
  <cp:revision>140</cp:revision>
  <dcterms:created xsi:type="dcterms:W3CDTF">2021-01-05T16:55:02Z</dcterms:created>
  <dcterms:modified xsi:type="dcterms:W3CDTF">2024-10-23T23:25:12Z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0x01010052AAE69A80B98847B76C53BAEA9B9816</vt:lpwstr>
  </property>
  <property fmtid="{D5CDD505-2E9C-101B-9397-08002B2CF9AE}" pid="3" name="MediaServiceImageTags">
    <vt:lpwstr/>
  </property>
</Properties>
</file>